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76" r:id="rId1"/>
  </p:sldMasterIdLst>
  <p:notesMasterIdLst>
    <p:notesMasterId r:id="rId21"/>
  </p:notesMasterIdLst>
  <p:sldIdLst>
    <p:sldId id="271" r:id="rId2"/>
    <p:sldId id="256" r:id="rId3"/>
    <p:sldId id="272" r:id="rId4"/>
    <p:sldId id="258" r:id="rId5"/>
    <p:sldId id="273" r:id="rId6"/>
    <p:sldId id="274" r:id="rId7"/>
    <p:sldId id="261" r:id="rId8"/>
    <p:sldId id="276" r:id="rId9"/>
    <p:sldId id="277" r:id="rId10"/>
    <p:sldId id="266" r:id="rId11"/>
    <p:sldId id="278" r:id="rId12"/>
    <p:sldId id="283" r:id="rId13"/>
    <p:sldId id="279" r:id="rId14"/>
    <p:sldId id="282" r:id="rId15"/>
    <p:sldId id="280" r:id="rId16"/>
    <p:sldId id="275" r:id="rId17"/>
    <p:sldId id="270" r:id="rId18"/>
    <p:sldId id="269" r:id="rId19"/>
    <p:sldId id="281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E2E8"/>
    <a:srgbClr val="53393B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1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jpeg>
</file>

<file path=ppt/media/image3.png>
</file>

<file path=ppt/media/image30.jpeg>
</file>

<file path=ppt/media/image31.gif>
</file>

<file path=ppt/media/image32.png>
</file>

<file path=ppt/media/image33.png>
</file>

<file path=ppt/media/image34.png>
</file>

<file path=ppt/media/image35.svg>
</file>

<file path=ppt/media/image36.png>
</file>

<file path=ppt/media/image37.svg>
</file>

<file path=ppt/media/image4.svg>
</file>

<file path=ppt/media/image5.png>
</file>

<file path=ppt/media/image6.png>
</file>

<file path=ppt/media/image7.svg>
</file>

<file path=ppt/media/image8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F7F755-8617-4962-A8D0-24D96121D76A}" type="datetimeFigureOut">
              <a:rPr lang="de-DE" smtClean="0"/>
              <a:t>25.09.2023</a:t>
            </a:fld>
            <a:endParaRPr lang="de-D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49FA27-DAD6-4F7E-8C57-C494E059BD3A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16311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8F082-3011-48FD-6811-6524B1EF28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51200B-38AD-C4D4-CDE5-83D3D9BE01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FF30FE-11FB-BE21-F898-658E40C90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AE5EE-98F5-426F-9955-D2FB16A0DEAE}" type="datetime1">
              <a:rPr lang="de-DE" smtClean="0"/>
              <a:t>25.09.2023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D6DE21-E62D-EEC5-D31B-C99FAAA39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pc="200"/>
              <a:t>Sample Footer Text</a:t>
            </a:r>
            <a:endParaRPr lang="en-US" spc="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0D5FDD-369C-3D3A-56E8-72D7A06D7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145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9C70C-8CB9-F96C-972F-B675A9A98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B5D287-0D43-6FA6-AD08-619F0B341F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B98920-06E2-165F-F749-F0EBDD959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7D3A57-C094-440F-BA4F-BFF199E9E903}" type="datetime1">
              <a:rPr lang="de-DE" smtClean="0"/>
              <a:t>25.09.2023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6A4BAB-BC03-26CB-0CD9-840B57F7F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5B59F-561C-5CD9-9693-A416EE51E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275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A61430-B2BA-29E9-2081-EE61E9E511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9AFF92-F426-25ED-521E-0A20C4D6B3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4C8AA5-648E-2457-8559-2B9452273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A153E-8773-4689-AE32-88D39C6272F7}" type="datetime1">
              <a:rPr lang="de-DE" smtClean="0"/>
              <a:t>25.09.2023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751D1B-1F19-14B2-7105-AB88F263C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662B9-B5EB-13ED-60B0-C64DED680B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14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0C33B-2909-8E20-613A-6FC5F5723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54001-53C4-1132-B2A5-F414FBE52A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A3C7A-665B-8AA6-09BB-1304380D0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947E4F-97AF-43A1-8400-12B54C302F46}" type="datetime1">
              <a:rPr lang="de-DE" smtClean="0"/>
              <a:t>25.09.2023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A621D-9A25-D709-014C-F94C25A30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pc="200"/>
              <a:t>Sample Footer Text</a:t>
            </a:r>
            <a:endParaRPr lang="en-US" spc="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44D520-A182-8F75-C2BD-8C7BE8808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9487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C5782-3B15-1251-8D45-8E4364FCA8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BB75D9-D13D-2FB1-9552-1EB75AA3BC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661F6-60D7-F2E5-1C86-96E985B4E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24EDA-7904-42EA-A7ED-C7FE921E45C0}" type="datetime1">
              <a:rPr lang="de-DE" smtClean="0"/>
              <a:t>25.09.2023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4E0AB-D5D9-B051-ADF4-435E29B01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11CA07-64FF-D2A9-2518-98E474C4D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887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16C408-5B7E-B4BA-217C-46235AD287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6EA3C-8FD6-675F-0260-33EE37AF9A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090418-167A-CFF4-A310-5AC62FE387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74E029-3628-57C9-07BA-F69D1890D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5EBE5-CE4A-4B29-909F-E6487572797C}" type="datetime1">
              <a:rPr lang="de-DE" smtClean="0"/>
              <a:t>25.09.2023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422BBD-BB5F-E754-B52D-41A53A8A4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B7AA42-3A57-1284-9B47-035466BE8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418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605B2-B5B4-E6E5-4D80-7D999CF24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7D64E2-8100-7E0A-2E5C-FFA142AE7F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3EE1FA-E759-DE84-B8B7-EB91D66DDC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B982FF-6E84-932D-9C50-96809CACDB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F6B3B7-2A86-3FBE-8B2C-F70BF4F6BF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1529EC-9465-0004-9474-BC2ADFC9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58963B-DA6E-4CC0-94D7-979EA882A02E}" type="datetime1">
              <a:rPr lang="de-DE" smtClean="0"/>
              <a:t>25.09.2023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20DE24-B330-2906-5CE1-BF2F45A125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FCA8F8-D4C6-1CCD-4704-23122A681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210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31819-5C1A-598D-041A-57977A246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4E110-52F6-38C0-7D70-9520BA0F6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B1445C-0309-4FB6-93EB-A0A65BB2DA5F}" type="datetime1">
              <a:rPr lang="de-DE" smtClean="0"/>
              <a:t>25.09.2023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5C3DB1-776F-19E6-F83D-8B373C809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AA33CA-EF0F-CD5A-C490-361944CCB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269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F2F7249-49CE-092D-BA27-53FF2015B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9BB738-5058-4A64-A464-916E502615B3}" type="datetime1">
              <a:rPr lang="de-DE" smtClean="0"/>
              <a:t>25.09.2023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A6B5F8-52B3-8ABA-0196-A12C2D15C6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3C0189-4FB4-173C-80A9-FB8E906BE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7295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4AADEB-C81F-B6B8-8490-345962EB6B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BD09A9-BAC5-91C1-C893-8BF7D819E3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1AA63A-2CCF-315B-0D3A-18CEAAE321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089A38-A475-85C5-969F-3B2DB9280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35916E-9043-465C-8CA4-EEE508E41EB1}" type="datetime1">
              <a:rPr lang="de-DE" smtClean="0"/>
              <a:t>25.09.2023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3E584D-2613-2E84-1FEE-91D531EB3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B63C3F-AEC8-5E92-D19A-1F2FD1F79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328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D9379B-5440-7238-AD53-D3D4718CF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6CE7F6-26CC-CABB-CCC6-68FE9FCEBD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2FE819-80F7-7D72-2B94-094BD96310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8EC557-BBFF-EAA2-E57F-CDCD25837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D6FEAB-FC47-48E0-8F46-9E5D1DFACFE4}" type="datetime1">
              <a:rPr lang="de-DE" smtClean="0"/>
              <a:t>25.09.2023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FF1AE2-E408-9A43-1BB4-A140E46CF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27673E-1F14-46A1-83AA-F33623D02D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642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F5E57B-BDEB-99A5-3500-2B6520C17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E9943B-DE6E-F4EC-95F0-294765E84D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4A4AB2-A492-4D95-BB54-E9526C653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579F8D-15EF-4E5D-BBC6-335963D7AF82}" type="datetime1">
              <a:rPr lang="de-DE" smtClean="0"/>
              <a:t>25.09.2023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A66EA-B792-4337-8DC4-EA1FB0094A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pc="200"/>
              <a:t>Sample Footer Text</a:t>
            </a:r>
            <a:endParaRPr lang="en-US" spc="2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A31823-7D08-946A-64F6-F525ADBA57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309695-DEC3-40DA-9DF5-330280C9D0E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600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25.jpe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jpeg"/><Relationship Id="rId5" Type="http://schemas.openxmlformats.org/officeDocument/2006/relationships/image" Target="../media/image29.jpeg"/><Relationship Id="rId4" Type="http://schemas.openxmlformats.org/officeDocument/2006/relationships/image" Target="../media/image2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jpeg"/><Relationship Id="rId4" Type="http://schemas.openxmlformats.org/officeDocument/2006/relationships/image" Target="../media/image2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gif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sv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svg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sv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svg"/><Relationship Id="rId3" Type="http://schemas.openxmlformats.org/officeDocument/2006/relationships/image" Target="../media/image8.jpg"/><Relationship Id="rId7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svg"/><Relationship Id="rId5" Type="http://schemas.openxmlformats.org/officeDocument/2006/relationships/image" Target="../media/image13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9.png"/><Relationship Id="rId7" Type="http://schemas.openxmlformats.org/officeDocument/2006/relationships/image" Target="../media/image16.sv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sv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20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24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4" descr="Nuts outline">
            <a:extLst>
              <a:ext uri="{FF2B5EF4-FFF2-40B4-BE49-F238E27FC236}">
                <a16:creationId xmlns:a16="http://schemas.microsoft.com/office/drawing/2014/main" id="{BABD9B70-7138-A1D2-BD95-711FFE2F73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84161" y="1375716"/>
            <a:ext cx="2823678" cy="2823678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alpha val="40000"/>
              </a:schemeClr>
            </a:outerShdw>
          </a:effectLst>
        </p:spPr>
      </p:pic>
      <p:pic>
        <p:nvPicPr>
          <p:cNvPr id="5" name="Graphic 4" descr="Aperture with solid fill">
            <a:extLst>
              <a:ext uri="{FF2B5EF4-FFF2-40B4-BE49-F238E27FC236}">
                <a16:creationId xmlns:a16="http://schemas.microsoft.com/office/drawing/2014/main" id="{247D18A7-5E2E-6637-1A58-488DDA9DEE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122085" y="1813640"/>
            <a:ext cx="1947830" cy="1947830"/>
          </a:xfrm>
          <a:prstGeom prst="rect">
            <a:avLst/>
          </a:prstGeom>
          <a:effectLst>
            <a:outerShdw blurRad="50800" dist="38100" dir="5400000" algn="t" rotWithShape="0">
              <a:schemeClr val="bg1">
                <a:alpha val="40000"/>
              </a:scheme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0F035AC-9679-A2BE-DF12-66BDC957DD73}"/>
              </a:ext>
            </a:extLst>
          </p:cNvPr>
          <p:cNvSpPr txBox="1"/>
          <p:nvPr/>
        </p:nvSpPr>
        <p:spPr>
          <a:xfrm>
            <a:off x="4435930" y="3761470"/>
            <a:ext cx="332014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GORP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1B4233-AC50-1B75-7BE8-215E7DDD634B}"/>
              </a:ext>
            </a:extLst>
          </p:cNvPr>
          <p:cNvSpPr txBox="1"/>
          <p:nvPr/>
        </p:nvSpPr>
        <p:spPr>
          <a:xfrm>
            <a:off x="4894356" y="5146464"/>
            <a:ext cx="2403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Autonomous N.U.T.S.</a:t>
            </a:r>
          </a:p>
        </p:txBody>
      </p:sp>
    </p:spTree>
    <p:extLst>
      <p:ext uri="{BB962C8B-B14F-4D97-AF65-F5344CB8AC3E}">
        <p14:creationId xmlns:p14="http://schemas.microsoft.com/office/powerpoint/2010/main" val="1452487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DED18-2050-9E86-EABC-23F9E1F02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Erreichter Projektstand</a:t>
            </a:r>
            <a:br>
              <a:rPr lang="de-DE" dirty="0"/>
            </a:br>
            <a:r>
              <a:rPr lang="de-DE" sz="2400" b="1" dirty="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System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29AB15-4E6B-ADB5-33A1-123B0F6D6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A4090-6BEF-4495-91B5-6BA7DD30B785}" type="datetime1">
              <a:rPr lang="de-DE" smtClean="0"/>
              <a:t>25.09.2023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3134D-B1F8-82B6-7796-7A39ACF62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EB65AAB-268C-B6EF-92ED-1F0DDE81C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+mj-lt"/>
              </a:rPr>
              <a:t>High- &amp; Detailed-Level Architekturen</a:t>
            </a:r>
          </a:p>
          <a:p>
            <a:r>
              <a:rPr lang="de-DE" dirty="0">
                <a:latin typeface="+mj-lt"/>
              </a:rPr>
              <a:t>Ansatz </a:t>
            </a:r>
          </a:p>
          <a:p>
            <a:pPr lvl="1"/>
            <a:r>
              <a:rPr lang="de-DE" dirty="0">
                <a:latin typeface="+mj-lt"/>
              </a:rPr>
              <a:t>Work Breakdown Structure</a:t>
            </a:r>
          </a:p>
          <a:p>
            <a:pPr lvl="1"/>
            <a:r>
              <a:rPr lang="de-DE" dirty="0">
                <a:latin typeface="+mj-lt"/>
              </a:rPr>
              <a:t>Requirements Specification </a:t>
            </a:r>
          </a:p>
          <a:p>
            <a:pPr lvl="1"/>
            <a:r>
              <a:rPr lang="de-DE" dirty="0">
                <a:latin typeface="+mj-lt"/>
              </a:rPr>
              <a:t>Test Concepts</a:t>
            </a:r>
          </a:p>
        </p:txBody>
      </p:sp>
      <p:pic>
        <p:nvPicPr>
          <p:cNvPr id="9" name="Picture 8" descr="A couple of logos with text&#10;&#10;Description automatically generated">
            <a:extLst>
              <a:ext uri="{FF2B5EF4-FFF2-40B4-BE49-F238E27FC236}">
                <a16:creationId xmlns:a16="http://schemas.microsoft.com/office/drawing/2014/main" id="{3A703392-3783-C724-3E2F-30651C2C95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63" b="27885"/>
          <a:stretch/>
        </p:blipFill>
        <p:spPr>
          <a:xfrm>
            <a:off x="8319655" y="6246236"/>
            <a:ext cx="2542051" cy="58307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6EB4070-DBE1-37C3-C71E-A06330CEEC48}"/>
              </a:ext>
            </a:extLst>
          </p:cNvPr>
          <p:cNvCxnSpPr/>
          <p:nvPr/>
        </p:nvCxnSpPr>
        <p:spPr>
          <a:xfrm>
            <a:off x="0" y="6194190"/>
            <a:ext cx="12192000" cy="2462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CFEEF8D1-8084-10FB-AAED-387B76390300}"/>
              </a:ext>
            </a:extLst>
          </p:cNvPr>
          <p:cNvSpPr txBox="1">
            <a:spLocks/>
          </p:cNvSpPr>
          <p:nvPr/>
        </p:nvSpPr>
        <p:spPr>
          <a:xfrm>
            <a:off x="3768151" y="6350734"/>
            <a:ext cx="46556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Nut Utility Transportation System (N.U.T.S.) | Gorp Group</a:t>
            </a:r>
            <a:br>
              <a:rPr lang="de-DE" dirty="0"/>
            </a:br>
            <a:r>
              <a:rPr lang="de-DE" dirty="0"/>
              <a:t>SE Robotik-Projekt SS23 | Dipl.-Ing. F. Wasinski, Prof. Dr.-Ing. W. Bonath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A2FE081-2B66-EA66-0628-42A5466AF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6256321"/>
            <a:ext cx="1468201" cy="553953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AEF6ABF-126C-C0FE-08B2-B3C4F755FA1A}"/>
              </a:ext>
            </a:extLst>
          </p:cNvPr>
          <p:cNvGrpSpPr/>
          <p:nvPr/>
        </p:nvGrpSpPr>
        <p:grpSpPr>
          <a:xfrm>
            <a:off x="5702060" y="2636399"/>
            <a:ext cx="6038491" cy="2755586"/>
            <a:chOff x="5702060" y="2636399"/>
            <a:chExt cx="6038491" cy="275558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71276D6-1EC4-436E-195B-3AA3FF7AC309}"/>
                </a:ext>
              </a:extLst>
            </p:cNvPr>
            <p:cNvSpPr/>
            <p:nvPr/>
          </p:nvSpPr>
          <p:spPr>
            <a:xfrm>
              <a:off x="5702060" y="2636399"/>
              <a:ext cx="6038491" cy="2755586"/>
            </a:xfrm>
            <a:prstGeom prst="rect">
              <a:avLst/>
            </a:prstGeom>
            <a:solidFill>
              <a:schemeClr val="bg1"/>
            </a:solidFill>
            <a:ln w="57150" cap="rnd">
              <a:solidFill>
                <a:srgbClr val="E3E2E8"/>
              </a:solidFill>
              <a:round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6" name="Picture 15" descr="A white paper with black text&#10;&#10;Description automatically generated">
              <a:extLst>
                <a:ext uri="{FF2B5EF4-FFF2-40B4-BE49-F238E27FC236}">
                  <a16:creationId xmlns:a16="http://schemas.microsoft.com/office/drawing/2014/main" id="{CC2C354B-A505-9539-0667-2AA0823C9AD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26764" y="3398109"/>
              <a:ext cx="1762125" cy="133540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  <p:pic>
          <p:nvPicPr>
            <p:cNvPr id="17" name="Picture 16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38BCABE2-946F-0B65-3458-0F908DF248F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3732" y="2783122"/>
              <a:ext cx="1730244" cy="246214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  <p:pic>
          <p:nvPicPr>
            <p:cNvPr id="18" name="Picture 17" descr="A white paper with black text&#10;&#10;Description automatically generated">
              <a:extLst>
                <a:ext uri="{FF2B5EF4-FFF2-40B4-BE49-F238E27FC236}">
                  <a16:creationId xmlns:a16="http://schemas.microsoft.com/office/drawing/2014/main" id="{55708593-9025-CC8B-161D-0B2A1D5EB31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11677" y="2913269"/>
              <a:ext cx="1976755" cy="229552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ECA035C8-0AD3-5E5A-4CB1-FAD11146790B}"/>
              </a:ext>
            </a:extLst>
          </p:cNvPr>
          <p:cNvGrpSpPr/>
          <p:nvPr/>
        </p:nvGrpSpPr>
        <p:grpSpPr>
          <a:xfrm>
            <a:off x="12439263" y="2149274"/>
            <a:ext cx="5015330" cy="2926863"/>
            <a:chOff x="6673463" y="2149274"/>
            <a:chExt cx="5015330" cy="292686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786C037-53C7-F79C-E800-FF4BA2592FBD}"/>
                </a:ext>
              </a:extLst>
            </p:cNvPr>
            <p:cNvSpPr/>
            <p:nvPr/>
          </p:nvSpPr>
          <p:spPr>
            <a:xfrm>
              <a:off x="6673463" y="2149274"/>
              <a:ext cx="5015330" cy="2926863"/>
            </a:xfrm>
            <a:prstGeom prst="rect">
              <a:avLst/>
            </a:prstGeom>
            <a:solidFill>
              <a:schemeClr val="bg1"/>
            </a:solidFill>
            <a:ln w="57150" cap="rnd">
              <a:solidFill>
                <a:srgbClr val="E3E2E8"/>
              </a:solidFill>
              <a:round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4" name="Picture 13" descr="A close-up of a machine&#10;&#10;Description automatically generated">
              <a:extLst>
                <a:ext uri="{FF2B5EF4-FFF2-40B4-BE49-F238E27FC236}">
                  <a16:creationId xmlns:a16="http://schemas.microsoft.com/office/drawing/2014/main" id="{21887A4C-8467-A95A-FA40-D720D56A70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857" t="17547" b="21683"/>
            <a:stretch/>
          </p:blipFill>
          <p:spPr bwMode="auto">
            <a:xfrm>
              <a:off x="6815118" y="2265188"/>
              <a:ext cx="4732020" cy="270510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19029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031DCBA9-21E0-8EFD-0973-FCE99CB8FA75}"/>
              </a:ext>
            </a:extLst>
          </p:cNvPr>
          <p:cNvGrpSpPr/>
          <p:nvPr/>
        </p:nvGrpSpPr>
        <p:grpSpPr>
          <a:xfrm>
            <a:off x="6673463" y="2149274"/>
            <a:ext cx="5015330" cy="2926863"/>
            <a:chOff x="6673463" y="2149274"/>
            <a:chExt cx="5015330" cy="2926863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4F531782-69B6-6735-144C-3104E0FA8A9B}"/>
                </a:ext>
              </a:extLst>
            </p:cNvPr>
            <p:cNvSpPr/>
            <p:nvPr/>
          </p:nvSpPr>
          <p:spPr>
            <a:xfrm>
              <a:off x="6673463" y="2149274"/>
              <a:ext cx="5015330" cy="2926863"/>
            </a:xfrm>
            <a:prstGeom prst="rect">
              <a:avLst/>
            </a:prstGeom>
            <a:solidFill>
              <a:schemeClr val="bg1"/>
            </a:solidFill>
            <a:ln w="57150" cap="rnd">
              <a:solidFill>
                <a:srgbClr val="E3E2E8"/>
              </a:solidFill>
              <a:round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7" name="Picture 16" descr="A close-up of a machine&#10;&#10;Description automatically generated">
              <a:extLst>
                <a:ext uri="{FF2B5EF4-FFF2-40B4-BE49-F238E27FC236}">
                  <a16:creationId xmlns:a16="http://schemas.microsoft.com/office/drawing/2014/main" id="{A9A04262-1763-9AAC-BAE4-AD3E7F07FF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857" t="17547" b="21683"/>
            <a:stretch/>
          </p:blipFill>
          <p:spPr bwMode="auto">
            <a:xfrm>
              <a:off x="6815118" y="2265188"/>
              <a:ext cx="4732020" cy="270510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A5DED18-2050-9E86-EABC-23F9E1F02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Erreichter Projektstand</a:t>
            </a:r>
            <a:br>
              <a:rPr lang="de-DE" dirty="0"/>
            </a:br>
            <a:r>
              <a:rPr lang="de-DE" sz="2400" b="1" dirty="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Tahoma" panose="020B0604030504040204" pitchFamily="34" charset="0"/>
              </a:rPr>
              <a:t>Mechanik</a:t>
            </a:r>
            <a:endParaRPr lang="de-DE" sz="2400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29AB15-4E6B-ADB5-33A1-123B0F6D6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A4090-6BEF-4495-91B5-6BA7DD30B785}" type="datetime1">
              <a:rPr lang="de-DE" smtClean="0"/>
              <a:t>25.09.2023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3134D-B1F8-82B6-7796-7A39ACF62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EB65AAB-268C-B6EF-92ED-1F0DDE81C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1" dirty="0">
                <a:latin typeface="+mj-lt"/>
              </a:rPr>
              <a:t>Stufe 2</a:t>
            </a:r>
          </a:p>
          <a:p>
            <a:pPr lvl="1"/>
            <a:r>
              <a:rPr lang="de-DE" dirty="0">
                <a:latin typeface="+mj-lt"/>
              </a:rPr>
              <a:t>Halterung für Auslass-Befestigung</a:t>
            </a:r>
          </a:p>
          <a:p>
            <a:pPr lvl="1"/>
            <a:r>
              <a:rPr lang="de-DE" dirty="0">
                <a:latin typeface="+mj-lt"/>
              </a:rPr>
              <a:t>Befestigungsmechanismus für Auslass</a:t>
            </a:r>
          </a:p>
          <a:p>
            <a:pPr lvl="1"/>
            <a:r>
              <a:rPr lang="de-DE" dirty="0">
                <a:latin typeface="+mj-lt"/>
              </a:rPr>
              <a:t>4x Auslassmechanismus </a:t>
            </a:r>
          </a:p>
          <a:p>
            <a:pPr lvl="2"/>
            <a:r>
              <a:rPr lang="de-DE" dirty="0">
                <a:latin typeface="+mj-lt"/>
              </a:rPr>
              <a:t>Trichter</a:t>
            </a:r>
          </a:p>
          <a:p>
            <a:pPr lvl="2"/>
            <a:r>
              <a:rPr lang="de-DE" dirty="0">
                <a:latin typeface="+mj-lt"/>
              </a:rPr>
              <a:t>Rohr</a:t>
            </a:r>
          </a:p>
          <a:p>
            <a:pPr lvl="2"/>
            <a:r>
              <a:rPr lang="de-DE" dirty="0">
                <a:latin typeface="+mj-lt"/>
              </a:rPr>
              <a:t>Klappe</a:t>
            </a:r>
          </a:p>
          <a:p>
            <a:pPr lvl="1"/>
            <a:r>
              <a:rPr lang="de-DE" dirty="0">
                <a:latin typeface="+mj-lt"/>
              </a:rPr>
              <a:t>Halterung für Sensor</a:t>
            </a:r>
          </a:p>
          <a:p>
            <a:pPr lvl="1"/>
            <a:r>
              <a:rPr lang="de-DE" dirty="0">
                <a:latin typeface="+mj-lt"/>
              </a:rPr>
              <a:t>Rampen</a:t>
            </a:r>
          </a:p>
          <a:p>
            <a:pPr lvl="2"/>
            <a:endParaRPr lang="de-DE" dirty="0"/>
          </a:p>
        </p:txBody>
      </p:sp>
      <p:pic>
        <p:nvPicPr>
          <p:cNvPr id="9" name="Picture 8" descr="A couple of logos with text&#10;&#10;Description automatically generated">
            <a:extLst>
              <a:ext uri="{FF2B5EF4-FFF2-40B4-BE49-F238E27FC236}">
                <a16:creationId xmlns:a16="http://schemas.microsoft.com/office/drawing/2014/main" id="{3A703392-3783-C724-3E2F-30651C2C95E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63" b="27885"/>
          <a:stretch/>
        </p:blipFill>
        <p:spPr>
          <a:xfrm>
            <a:off x="8319655" y="6246236"/>
            <a:ext cx="2542051" cy="58307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6EB4070-DBE1-37C3-C71E-A06330CEEC48}"/>
              </a:ext>
            </a:extLst>
          </p:cNvPr>
          <p:cNvCxnSpPr/>
          <p:nvPr/>
        </p:nvCxnSpPr>
        <p:spPr>
          <a:xfrm>
            <a:off x="0" y="6194190"/>
            <a:ext cx="12192000" cy="2462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CFEEF8D1-8084-10FB-AAED-387B76390300}"/>
              </a:ext>
            </a:extLst>
          </p:cNvPr>
          <p:cNvSpPr txBox="1">
            <a:spLocks/>
          </p:cNvSpPr>
          <p:nvPr/>
        </p:nvSpPr>
        <p:spPr>
          <a:xfrm>
            <a:off x="3768151" y="6350734"/>
            <a:ext cx="46556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Nut Utility Transportation System (N.U.T.S.) | Gorp Group</a:t>
            </a:r>
            <a:br>
              <a:rPr lang="de-DE" dirty="0"/>
            </a:br>
            <a:r>
              <a:rPr lang="de-DE" dirty="0"/>
              <a:t>SE Robotik-Projekt SS23 | Dipl.-Ing. F. Wasinski, Prof. Dr.-Ing. W. Bonath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A2FE081-2B66-EA66-0628-42A5466AF1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6256321"/>
            <a:ext cx="1468201" cy="55395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CDD2EB77-F997-E655-96D0-95509ABF7029}"/>
              </a:ext>
            </a:extLst>
          </p:cNvPr>
          <p:cNvGrpSpPr/>
          <p:nvPr/>
        </p:nvGrpSpPr>
        <p:grpSpPr>
          <a:xfrm>
            <a:off x="12446212" y="1717788"/>
            <a:ext cx="4376975" cy="3343596"/>
            <a:chOff x="7277312" y="1717788"/>
            <a:chExt cx="4376975" cy="334359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60E3585-4DFD-DCAB-A5FB-D484FFE8025A}"/>
                </a:ext>
              </a:extLst>
            </p:cNvPr>
            <p:cNvSpPr/>
            <p:nvPr/>
          </p:nvSpPr>
          <p:spPr>
            <a:xfrm>
              <a:off x="7277312" y="1717788"/>
              <a:ext cx="4376975" cy="3343596"/>
            </a:xfrm>
            <a:prstGeom prst="rect">
              <a:avLst/>
            </a:prstGeom>
            <a:solidFill>
              <a:schemeClr val="bg1"/>
            </a:solidFill>
            <a:ln w="57150" cap="rnd">
              <a:solidFill>
                <a:srgbClr val="E3E2E8"/>
              </a:solidFill>
              <a:round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4" name="Picture 13" descr="A machine on a table&#10;&#10;Description automatically generated">
              <a:extLst>
                <a:ext uri="{FF2B5EF4-FFF2-40B4-BE49-F238E27FC236}">
                  <a16:creationId xmlns:a16="http://schemas.microsoft.com/office/drawing/2014/main" id="{C0FAEEE4-DB3E-5A2C-F9E7-CE456E4125D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95018" y="1832479"/>
              <a:ext cx="4147551" cy="31106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063344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DED18-2050-9E86-EABC-23F9E1F02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Erreichter Projektstand</a:t>
            </a:r>
            <a:br>
              <a:rPr lang="de-DE" dirty="0"/>
            </a:br>
            <a:r>
              <a:rPr lang="de-DE" sz="2400" b="1" dirty="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Tahoma" panose="020B0604030504040204" pitchFamily="34" charset="0"/>
              </a:rPr>
              <a:t>Mechanik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29AB15-4E6B-ADB5-33A1-123B0F6D6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A4090-6BEF-4495-91B5-6BA7DD30B785}" type="datetime1">
              <a:rPr lang="de-DE" smtClean="0"/>
              <a:t>25.09.2023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3134D-B1F8-82B6-7796-7A39ACF62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EB65AAB-268C-B6EF-92ED-1F0DDE81C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1" dirty="0">
                <a:latin typeface="+mj-lt"/>
              </a:rPr>
              <a:t>Stufe 3</a:t>
            </a:r>
          </a:p>
          <a:p>
            <a:pPr lvl="1"/>
            <a:r>
              <a:rPr lang="de-DE" dirty="0">
                <a:latin typeface="+mj-lt"/>
              </a:rPr>
              <a:t>4WD Smartcar Roboter-Bausatz</a:t>
            </a:r>
          </a:p>
          <a:p>
            <a:pPr lvl="1"/>
            <a:r>
              <a:rPr lang="de-DE" dirty="0">
                <a:latin typeface="+mj-lt"/>
              </a:rPr>
              <a:t>Auffangbehälter</a:t>
            </a:r>
          </a:p>
          <a:p>
            <a:pPr lvl="1"/>
            <a:r>
              <a:rPr lang="de-DE" dirty="0">
                <a:latin typeface="+mj-lt"/>
              </a:rPr>
              <a:t>Front-Schiene für Sensoren</a:t>
            </a:r>
          </a:p>
          <a:p>
            <a:pPr lvl="1"/>
            <a:r>
              <a:rPr lang="de-DE" dirty="0">
                <a:latin typeface="+mj-lt"/>
              </a:rPr>
              <a:t>Batterieblockhalterung</a:t>
            </a:r>
          </a:p>
          <a:p>
            <a:pPr lvl="1"/>
            <a:r>
              <a:rPr lang="de-DE" dirty="0">
                <a:latin typeface="+mj-lt"/>
              </a:rPr>
              <a:t>Heck-Spoiler</a:t>
            </a:r>
          </a:p>
          <a:p>
            <a:pPr lvl="2"/>
            <a:endParaRPr lang="de-DE" dirty="0"/>
          </a:p>
          <a:p>
            <a:pPr lvl="2"/>
            <a:endParaRPr lang="de-DE" dirty="0"/>
          </a:p>
        </p:txBody>
      </p:sp>
      <p:pic>
        <p:nvPicPr>
          <p:cNvPr id="9" name="Picture 8" descr="A couple of logos with text&#10;&#10;Description automatically generated">
            <a:extLst>
              <a:ext uri="{FF2B5EF4-FFF2-40B4-BE49-F238E27FC236}">
                <a16:creationId xmlns:a16="http://schemas.microsoft.com/office/drawing/2014/main" id="{3A703392-3783-C724-3E2F-30651C2C95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63" b="27885"/>
          <a:stretch/>
        </p:blipFill>
        <p:spPr>
          <a:xfrm>
            <a:off x="8319655" y="6246236"/>
            <a:ext cx="2542051" cy="58307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6EB4070-DBE1-37C3-C71E-A06330CEEC48}"/>
              </a:ext>
            </a:extLst>
          </p:cNvPr>
          <p:cNvCxnSpPr/>
          <p:nvPr/>
        </p:nvCxnSpPr>
        <p:spPr>
          <a:xfrm>
            <a:off x="0" y="6194190"/>
            <a:ext cx="12192000" cy="2462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CFEEF8D1-8084-10FB-AAED-387B76390300}"/>
              </a:ext>
            </a:extLst>
          </p:cNvPr>
          <p:cNvSpPr txBox="1">
            <a:spLocks/>
          </p:cNvSpPr>
          <p:nvPr/>
        </p:nvSpPr>
        <p:spPr>
          <a:xfrm>
            <a:off x="3768151" y="6350734"/>
            <a:ext cx="46556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Nut Utility Transportation System (N.U.T.S.) | Gorp Group</a:t>
            </a:r>
            <a:br>
              <a:rPr lang="de-DE" dirty="0"/>
            </a:br>
            <a:r>
              <a:rPr lang="de-DE" dirty="0"/>
              <a:t>SE Robotik-Projekt SS23 | Dipl.-Ing. F. Wasinski, Prof. Dr.-Ing. W. Bonath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A2FE081-2B66-EA66-0628-42A5466AF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6256321"/>
            <a:ext cx="1468201" cy="553953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246D9648-4A7E-5638-0509-2E2F04C6D281}"/>
              </a:ext>
            </a:extLst>
          </p:cNvPr>
          <p:cNvGrpSpPr/>
          <p:nvPr/>
        </p:nvGrpSpPr>
        <p:grpSpPr>
          <a:xfrm>
            <a:off x="7277312" y="1717788"/>
            <a:ext cx="4376975" cy="3343596"/>
            <a:chOff x="7277312" y="1717788"/>
            <a:chExt cx="4376975" cy="334359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06DD561-ABC2-9335-8607-60B347F25694}"/>
                </a:ext>
              </a:extLst>
            </p:cNvPr>
            <p:cNvSpPr/>
            <p:nvPr/>
          </p:nvSpPr>
          <p:spPr>
            <a:xfrm>
              <a:off x="7277312" y="1717788"/>
              <a:ext cx="4376975" cy="3343596"/>
            </a:xfrm>
            <a:prstGeom prst="rect">
              <a:avLst/>
            </a:prstGeom>
            <a:solidFill>
              <a:schemeClr val="bg1"/>
            </a:solidFill>
            <a:ln w="57150" cap="rnd">
              <a:solidFill>
                <a:srgbClr val="E3E2E8"/>
              </a:solidFill>
              <a:round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3" name="Picture 22" descr="A machine on a table&#10;&#10;Description automatically generated">
              <a:extLst>
                <a:ext uri="{FF2B5EF4-FFF2-40B4-BE49-F238E27FC236}">
                  <a16:creationId xmlns:a16="http://schemas.microsoft.com/office/drawing/2014/main" id="{C32EF8BB-3242-FAA3-D4D4-EF6B94F6A41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95018" y="1832479"/>
              <a:ext cx="4147551" cy="3110663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A9379EA-8364-C744-5AB7-FA51305FCDBF}"/>
              </a:ext>
            </a:extLst>
          </p:cNvPr>
          <p:cNvGrpSpPr/>
          <p:nvPr/>
        </p:nvGrpSpPr>
        <p:grpSpPr>
          <a:xfrm>
            <a:off x="12422277" y="1285336"/>
            <a:ext cx="4080295" cy="4534794"/>
            <a:chOff x="7634377" y="1285336"/>
            <a:chExt cx="4080295" cy="453479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C640E3D-14C2-82CA-6BCF-862A12381BA6}"/>
                </a:ext>
              </a:extLst>
            </p:cNvPr>
            <p:cNvSpPr/>
            <p:nvPr/>
          </p:nvSpPr>
          <p:spPr>
            <a:xfrm>
              <a:off x="7634377" y="1285336"/>
              <a:ext cx="4080295" cy="4534794"/>
            </a:xfrm>
            <a:prstGeom prst="rect">
              <a:avLst/>
            </a:prstGeom>
            <a:solidFill>
              <a:schemeClr val="bg1"/>
            </a:solidFill>
            <a:ln w="57150" cap="rnd">
              <a:solidFill>
                <a:srgbClr val="E3E2E8"/>
              </a:solidFill>
              <a:round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4" name="Picture 13" descr="A screenshot of a computer program&#10;&#10;Description automatically generated">
              <a:extLst>
                <a:ext uri="{FF2B5EF4-FFF2-40B4-BE49-F238E27FC236}">
                  <a16:creationId xmlns:a16="http://schemas.microsoft.com/office/drawing/2014/main" id="{DD944454-A641-384D-DC08-49BA4C6FF97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23063" y="1439697"/>
              <a:ext cx="3453771" cy="42260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322685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DED18-2050-9E86-EABC-23F9E1F02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Erreichter Projektstand</a:t>
            </a:r>
            <a:br>
              <a:rPr lang="de-DE" dirty="0"/>
            </a:br>
            <a:r>
              <a:rPr lang="de-DE" sz="2400" b="1" dirty="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Elektrik</a:t>
            </a:r>
            <a:endParaRPr lang="de-DE" sz="2000" b="1" dirty="0">
              <a:solidFill>
                <a:schemeClr val="bg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29AB15-4E6B-ADB5-33A1-123B0F6D6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A4090-6BEF-4495-91B5-6BA7DD30B785}" type="datetime1">
              <a:rPr lang="de-DE" smtClean="0"/>
              <a:t>25.09.2023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3134D-B1F8-82B6-7796-7A39ACF62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EB65AAB-268C-B6EF-92ED-1F0DDE81C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1" dirty="0">
                <a:latin typeface="+mj-lt"/>
              </a:rPr>
              <a:t>Stufe 2</a:t>
            </a:r>
          </a:p>
          <a:p>
            <a:pPr lvl="1"/>
            <a:r>
              <a:rPr lang="de-DE" dirty="0">
                <a:latin typeface="+mj-lt"/>
              </a:rPr>
              <a:t>1x Servo SG90 pro Auslassmechanismus</a:t>
            </a:r>
          </a:p>
          <a:p>
            <a:pPr lvl="1"/>
            <a:r>
              <a:rPr lang="de-DE" dirty="0">
                <a:latin typeface="+mj-lt"/>
              </a:rPr>
              <a:t>ATV-Erkennungssensor TCRT5000</a:t>
            </a:r>
          </a:p>
          <a:p>
            <a:pPr lvl="1"/>
            <a:r>
              <a:rPr lang="de-DE" dirty="0">
                <a:latin typeface="+mj-lt"/>
              </a:rPr>
              <a:t>Microcontroller D1 Mini</a:t>
            </a:r>
          </a:p>
          <a:p>
            <a:pPr lvl="1"/>
            <a:r>
              <a:rPr lang="de-DE" dirty="0">
                <a:latin typeface="+mj-lt"/>
              </a:rPr>
              <a:t>5V Netzteil</a:t>
            </a:r>
          </a:p>
          <a:p>
            <a:pPr lvl="1"/>
            <a:r>
              <a:rPr lang="de-DE" dirty="0">
                <a:latin typeface="+mj-lt"/>
              </a:rPr>
              <a:t>Kabelbaum</a:t>
            </a:r>
          </a:p>
        </p:txBody>
      </p:sp>
      <p:pic>
        <p:nvPicPr>
          <p:cNvPr id="9" name="Picture 8" descr="A couple of logos with text&#10;&#10;Description automatically generated">
            <a:extLst>
              <a:ext uri="{FF2B5EF4-FFF2-40B4-BE49-F238E27FC236}">
                <a16:creationId xmlns:a16="http://schemas.microsoft.com/office/drawing/2014/main" id="{3A703392-3783-C724-3E2F-30651C2C95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63" b="27885"/>
          <a:stretch/>
        </p:blipFill>
        <p:spPr>
          <a:xfrm>
            <a:off x="8319655" y="6246236"/>
            <a:ext cx="2542051" cy="58307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6EB4070-DBE1-37C3-C71E-A06330CEEC48}"/>
              </a:ext>
            </a:extLst>
          </p:cNvPr>
          <p:cNvCxnSpPr/>
          <p:nvPr/>
        </p:nvCxnSpPr>
        <p:spPr>
          <a:xfrm>
            <a:off x="0" y="6194190"/>
            <a:ext cx="12192000" cy="2462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CFEEF8D1-8084-10FB-AAED-387B76390300}"/>
              </a:ext>
            </a:extLst>
          </p:cNvPr>
          <p:cNvSpPr txBox="1">
            <a:spLocks/>
          </p:cNvSpPr>
          <p:nvPr/>
        </p:nvSpPr>
        <p:spPr>
          <a:xfrm>
            <a:off x="3768151" y="6350734"/>
            <a:ext cx="46556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Nut Utility Transportation System (N.U.T.S.) | Gorp Group</a:t>
            </a:r>
            <a:br>
              <a:rPr lang="de-DE" dirty="0"/>
            </a:br>
            <a:r>
              <a:rPr lang="de-DE" dirty="0"/>
              <a:t>SE Robotik-Projekt SS23 | Dipl.-Ing. F. Wasinski, Prof. Dr.-Ing. W. Bonath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A2FE081-2B66-EA66-0628-42A5466AF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6256321"/>
            <a:ext cx="1468201" cy="553953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BF0AD0FD-0FDF-3FC0-92F3-F6F4228A79D0}"/>
              </a:ext>
            </a:extLst>
          </p:cNvPr>
          <p:cNvGrpSpPr/>
          <p:nvPr/>
        </p:nvGrpSpPr>
        <p:grpSpPr>
          <a:xfrm>
            <a:off x="7634377" y="1285336"/>
            <a:ext cx="4080295" cy="4534794"/>
            <a:chOff x="7634377" y="1285336"/>
            <a:chExt cx="4080295" cy="453479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CBCEF584-C574-707E-E339-7997077940E7}"/>
                </a:ext>
              </a:extLst>
            </p:cNvPr>
            <p:cNvSpPr/>
            <p:nvPr/>
          </p:nvSpPr>
          <p:spPr>
            <a:xfrm>
              <a:off x="7634377" y="1285336"/>
              <a:ext cx="4080295" cy="4534794"/>
            </a:xfrm>
            <a:prstGeom prst="rect">
              <a:avLst/>
            </a:prstGeom>
            <a:solidFill>
              <a:schemeClr val="bg1"/>
            </a:solidFill>
            <a:ln w="57150" cap="rnd">
              <a:solidFill>
                <a:srgbClr val="E3E2E8"/>
              </a:solidFill>
              <a:round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7" name="Picture 6" descr="A screenshot of a computer program&#10;&#10;Description automatically generated">
              <a:extLst>
                <a:ext uri="{FF2B5EF4-FFF2-40B4-BE49-F238E27FC236}">
                  <a16:creationId xmlns:a16="http://schemas.microsoft.com/office/drawing/2014/main" id="{52434519-9AE2-CCDA-6D1F-0C3CC1A8D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23063" y="1439697"/>
              <a:ext cx="3453771" cy="4226072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56896FE-33D1-387F-0537-5A169A5EB818}"/>
              </a:ext>
            </a:extLst>
          </p:cNvPr>
          <p:cNvGrpSpPr/>
          <p:nvPr/>
        </p:nvGrpSpPr>
        <p:grpSpPr>
          <a:xfrm>
            <a:off x="12634583" y="1413192"/>
            <a:ext cx="4675517" cy="4406938"/>
            <a:chOff x="7211683" y="1413192"/>
            <a:chExt cx="4675517" cy="4406938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B1D3867-0715-778E-1593-7BE539AE187E}"/>
                </a:ext>
              </a:extLst>
            </p:cNvPr>
            <p:cNvSpPr/>
            <p:nvPr/>
          </p:nvSpPr>
          <p:spPr>
            <a:xfrm>
              <a:off x="7211683" y="1413192"/>
              <a:ext cx="4675517" cy="4406938"/>
            </a:xfrm>
            <a:prstGeom prst="rect">
              <a:avLst/>
            </a:prstGeom>
            <a:solidFill>
              <a:schemeClr val="bg1"/>
            </a:solidFill>
            <a:ln w="57150" cap="rnd">
              <a:solidFill>
                <a:srgbClr val="E3E2E8"/>
              </a:solidFill>
              <a:round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6" name="Picture 15" descr="A screenshot of a computer program&#10;&#10;Description automatically generated">
              <a:extLst>
                <a:ext uri="{FF2B5EF4-FFF2-40B4-BE49-F238E27FC236}">
                  <a16:creationId xmlns:a16="http://schemas.microsoft.com/office/drawing/2014/main" id="{3D354478-C3DF-9B28-A877-53ED9AA2718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7257" y="1650098"/>
              <a:ext cx="4390109" cy="39682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684310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DED18-2050-9E86-EABC-23F9E1F02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Erreichter Projektstand</a:t>
            </a:r>
            <a:br>
              <a:rPr lang="de-DE" dirty="0"/>
            </a:br>
            <a:r>
              <a:rPr lang="de-DE" sz="2400" b="1" dirty="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Elektrik</a:t>
            </a:r>
            <a:endParaRPr lang="de-DE" sz="2000" b="1" dirty="0">
              <a:solidFill>
                <a:schemeClr val="bg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29AB15-4E6B-ADB5-33A1-123B0F6D6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A4090-6BEF-4495-91B5-6BA7DD30B785}" type="datetime1">
              <a:rPr lang="de-DE" smtClean="0"/>
              <a:t>25.09.2023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3134D-B1F8-82B6-7796-7A39ACF62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EB65AAB-268C-B6EF-92ED-1F0DDE81C9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b="1" dirty="0">
                <a:latin typeface="+mj-lt"/>
              </a:rPr>
              <a:t>Stufe 3</a:t>
            </a:r>
          </a:p>
          <a:p>
            <a:pPr lvl="1"/>
            <a:r>
              <a:rPr lang="de-DE" dirty="0">
                <a:latin typeface="+mj-lt"/>
              </a:rPr>
              <a:t>L298N Motortreiber für 4x Motoren</a:t>
            </a:r>
          </a:p>
          <a:p>
            <a:pPr lvl="1"/>
            <a:r>
              <a:rPr lang="de-DE" dirty="0">
                <a:latin typeface="+mj-lt"/>
              </a:rPr>
              <a:t>Ultraschallsensor HC-SR04</a:t>
            </a:r>
          </a:p>
          <a:p>
            <a:pPr lvl="1"/>
            <a:r>
              <a:rPr lang="de-DE" dirty="0">
                <a:latin typeface="+mj-lt"/>
              </a:rPr>
              <a:t>2x Follow-the-Line-Sensor TCRT5000</a:t>
            </a:r>
          </a:p>
          <a:p>
            <a:pPr lvl="1"/>
            <a:r>
              <a:rPr lang="de-DE" dirty="0">
                <a:latin typeface="+mj-lt"/>
              </a:rPr>
              <a:t>2x MCU </a:t>
            </a:r>
          </a:p>
          <a:p>
            <a:pPr lvl="2"/>
            <a:r>
              <a:rPr lang="de-DE" dirty="0">
                <a:latin typeface="+mj-lt"/>
              </a:rPr>
              <a:t>Arduino Uno</a:t>
            </a:r>
          </a:p>
          <a:p>
            <a:pPr lvl="2"/>
            <a:r>
              <a:rPr lang="de-DE" dirty="0">
                <a:latin typeface="+mj-lt"/>
              </a:rPr>
              <a:t>D1 Mini</a:t>
            </a:r>
          </a:p>
          <a:p>
            <a:pPr lvl="1"/>
            <a:r>
              <a:rPr lang="de-DE" dirty="0">
                <a:latin typeface="+mj-lt"/>
              </a:rPr>
              <a:t>9V 4x Batterie-Parallelblock</a:t>
            </a:r>
          </a:p>
          <a:p>
            <a:pPr lvl="1"/>
            <a:r>
              <a:rPr lang="de-DE" dirty="0">
                <a:latin typeface="+mj-lt"/>
              </a:rPr>
              <a:t>Radio INDIN BC-R21 </a:t>
            </a:r>
          </a:p>
          <a:p>
            <a:pPr lvl="2"/>
            <a:r>
              <a:rPr lang="de-DE" dirty="0">
                <a:latin typeface="+mj-lt"/>
              </a:rPr>
              <a:t>Ansteuerung über IRF530NPBF MOSFET </a:t>
            </a:r>
          </a:p>
          <a:p>
            <a:pPr lvl="2"/>
            <a:r>
              <a:rPr lang="de-DE" dirty="0">
                <a:latin typeface="+mj-lt"/>
              </a:rPr>
              <a:t>Versorung über LM2596S Step-Down Converter</a:t>
            </a:r>
          </a:p>
          <a:p>
            <a:pPr lvl="1"/>
            <a:r>
              <a:rPr lang="de-DE" dirty="0">
                <a:latin typeface="+mj-lt"/>
              </a:rPr>
              <a:t>Kabelbaum</a:t>
            </a:r>
          </a:p>
        </p:txBody>
      </p:sp>
      <p:pic>
        <p:nvPicPr>
          <p:cNvPr id="9" name="Picture 8" descr="A couple of logos with text&#10;&#10;Description automatically generated">
            <a:extLst>
              <a:ext uri="{FF2B5EF4-FFF2-40B4-BE49-F238E27FC236}">
                <a16:creationId xmlns:a16="http://schemas.microsoft.com/office/drawing/2014/main" id="{3A703392-3783-C724-3E2F-30651C2C95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63" b="27885"/>
          <a:stretch/>
        </p:blipFill>
        <p:spPr>
          <a:xfrm>
            <a:off x="8319655" y="6246236"/>
            <a:ext cx="2542051" cy="58307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6EB4070-DBE1-37C3-C71E-A06330CEEC48}"/>
              </a:ext>
            </a:extLst>
          </p:cNvPr>
          <p:cNvCxnSpPr/>
          <p:nvPr/>
        </p:nvCxnSpPr>
        <p:spPr>
          <a:xfrm>
            <a:off x="0" y="6194190"/>
            <a:ext cx="12192000" cy="2462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CFEEF8D1-8084-10FB-AAED-387B76390300}"/>
              </a:ext>
            </a:extLst>
          </p:cNvPr>
          <p:cNvSpPr txBox="1">
            <a:spLocks/>
          </p:cNvSpPr>
          <p:nvPr/>
        </p:nvSpPr>
        <p:spPr>
          <a:xfrm>
            <a:off x="3768151" y="6350734"/>
            <a:ext cx="46556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Nut Utility Transportation System (N.U.T.S.) | Gorp Group</a:t>
            </a:r>
            <a:br>
              <a:rPr lang="de-DE" dirty="0"/>
            </a:br>
            <a:r>
              <a:rPr lang="de-DE" dirty="0"/>
              <a:t>SE Robotik-Projekt SS23 | Dipl.-Ing. F. Wasinski, Prof. Dr.-Ing. W. Bonath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A2FE081-2B66-EA66-0628-42A5466AF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6256321"/>
            <a:ext cx="1468201" cy="553953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248EFFBE-6117-BCB8-3E88-6225AA011A2A}"/>
              </a:ext>
            </a:extLst>
          </p:cNvPr>
          <p:cNvGrpSpPr/>
          <p:nvPr/>
        </p:nvGrpSpPr>
        <p:grpSpPr>
          <a:xfrm>
            <a:off x="7211683" y="1413192"/>
            <a:ext cx="4675517" cy="4406938"/>
            <a:chOff x="7211683" y="1413192"/>
            <a:chExt cx="4675517" cy="440693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03D8918-84B6-7E9C-FB41-8BC2AD568241}"/>
                </a:ext>
              </a:extLst>
            </p:cNvPr>
            <p:cNvSpPr/>
            <p:nvPr/>
          </p:nvSpPr>
          <p:spPr>
            <a:xfrm>
              <a:off x="7211683" y="1413192"/>
              <a:ext cx="4675517" cy="4406938"/>
            </a:xfrm>
            <a:prstGeom prst="rect">
              <a:avLst/>
            </a:prstGeom>
            <a:solidFill>
              <a:schemeClr val="bg1"/>
            </a:solidFill>
            <a:ln w="57150" cap="rnd">
              <a:solidFill>
                <a:srgbClr val="E3E2E8"/>
              </a:solidFill>
              <a:round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4" name="Picture 13" descr="A screenshot of a computer program&#10;&#10;Description automatically generated">
              <a:extLst>
                <a:ext uri="{FF2B5EF4-FFF2-40B4-BE49-F238E27FC236}">
                  <a16:creationId xmlns:a16="http://schemas.microsoft.com/office/drawing/2014/main" id="{B502CFAC-176B-7C4B-E813-2F95F4D361A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77257" y="1650098"/>
              <a:ext cx="4390109" cy="3968273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EBA6C35-A67F-22DB-FCFA-BF5CD4E3E5E9}"/>
              </a:ext>
            </a:extLst>
          </p:cNvPr>
          <p:cNvGrpSpPr/>
          <p:nvPr/>
        </p:nvGrpSpPr>
        <p:grpSpPr>
          <a:xfrm>
            <a:off x="12382261" y="887849"/>
            <a:ext cx="2542051" cy="5118799"/>
            <a:chOff x="12382261" y="887849"/>
            <a:chExt cx="2542051" cy="5118799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C551A75-A35E-15F0-0595-35874B527AD9}"/>
                </a:ext>
              </a:extLst>
            </p:cNvPr>
            <p:cNvSpPr/>
            <p:nvPr/>
          </p:nvSpPr>
          <p:spPr>
            <a:xfrm>
              <a:off x="12382261" y="887849"/>
              <a:ext cx="2542051" cy="5118799"/>
            </a:xfrm>
            <a:prstGeom prst="rect">
              <a:avLst/>
            </a:prstGeom>
            <a:solidFill>
              <a:schemeClr val="bg1"/>
            </a:solidFill>
            <a:ln w="57150" cap="rnd">
              <a:solidFill>
                <a:srgbClr val="E3E2E8"/>
              </a:solidFill>
              <a:round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5" name="Picture 14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E20E7C20-F08B-BF73-0FA3-9CBDA39E128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7844" r="1605"/>
            <a:stretch/>
          </p:blipFill>
          <p:spPr bwMode="auto">
            <a:xfrm>
              <a:off x="12587498" y="4125106"/>
              <a:ext cx="2205355" cy="175387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820D283-71D5-5FC9-3A8C-5519E041D6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507" r="1761"/>
            <a:stretch/>
          </p:blipFill>
          <p:spPr bwMode="auto">
            <a:xfrm>
              <a:off x="12579243" y="948201"/>
              <a:ext cx="2184400" cy="332105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51321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DED18-2050-9E86-EABC-23F9E1F02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Erreichter Projektstand</a:t>
            </a:r>
            <a:br>
              <a:rPr lang="de-DE" dirty="0"/>
            </a:br>
            <a:r>
              <a:rPr lang="de-DE" sz="2400" b="1" dirty="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Tahoma" panose="020B0604030504040204" pitchFamily="34" charset="0"/>
              </a:rPr>
              <a:t>Software</a:t>
            </a:r>
            <a:endParaRPr lang="de-DE" sz="2000" b="1" dirty="0">
              <a:solidFill>
                <a:schemeClr val="bg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29AB15-4E6B-ADB5-33A1-123B0F6D6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0A4090-6BEF-4495-91B5-6BA7DD30B785}" type="datetime1">
              <a:rPr lang="de-DE" smtClean="0"/>
              <a:t>25.09.2023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3134D-B1F8-82B6-7796-7A39ACF62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EB65AAB-268C-B6EF-92ED-1F0DDE81C9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8820000" cy="4351338"/>
          </a:xfrm>
        </p:spPr>
        <p:txBody>
          <a:bodyPr>
            <a:normAutofit fontScale="92500" lnSpcReduction="10000"/>
          </a:bodyPr>
          <a:lstStyle/>
          <a:p>
            <a:r>
              <a:rPr lang="de-DE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Stufe 2</a:t>
            </a:r>
          </a:p>
          <a:p>
            <a:pPr lvl="1"/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Kontrolle Klappmechanismus</a:t>
            </a:r>
          </a:p>
          <a:p>
            <a:pPr lvl="1"/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Bei Auslösen Sensor Anweisung ATV Wechsel in autonomen Modus</a:t>
            </a:r>
          </a:p>
          <a:p>
            <a:r>
              <a:rPr lang="de-DE" b="1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Stufe 3</a:t>
            </a:r>
          </a:p>
          <a:p>
            <a:pPr lvl="1"/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Kontrolle </a:t>
            </a:r>
          </a:p>
          <a:p>
            <a:pPr lvl="2"/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Motoren Richtung &amp; Geschwindigkeit</a:t>
            </a:r>
          </a:p>
          <a:p>
            <a:pPr lvl="2"/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Radio an/aus</a:t>
            </a:r>
          </a:p>
          <a:p>
            <a:pPr lvl="1"/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Autonomer Modus </a:t>
            </a:r>
          </a:p>
          <a:p>
            <a:pPr lvl="2"/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Follow-the-Line Fähigkeit mittels Sensoren</a:t>
            </a:r>
          </a:p>
          <a:p>
            <a:pPr lvl="2"/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Bei gleichzeitigem Auslösen Sensoren Anweisung an Klappmechanismus </a:t>
            </a:r>
          </a:p>
          <a:p>
            <a:pPr lvl="1"/>
            <a:r>
              <a:rPr lang="de-DE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Webserver / Webseite zur Remote-Kontrolle &amp; Datenübertragung zwischen beiden Stufe</a:t>
            </a:r>
            <a:r>
              <a:rPr lang="de-DE" dirty="0"/>
              <a:t>n</a:t>
            </a:r>
          </a:p>
          <a:p>
            <a:pPr lvl="2"/>
            <a:endParaRPr lang="de-DE" dirty="0"/>
          </a:p>
        </p:txBody>
      </p:sp>
      <p:pic>
        <p:nvPicPr>
          <p:cNvPr id="9" name="Picture 8" descr="A couple of logos with text&#10;&#10;Description automatically generated">
            <a:extLst>
              <a:ext uri="{FF2B5EF4-FFF2-40B4-BE49-F238E27FC236}">
                <a16:creationId xmlns:a16="http://schemas.microsoft.com/office/drawing/2014/main" id="{3A703392-3783-C724-3E2F-30651C2C95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63" b="27885"/>
          <a:stretch/>
        </p:blipFill>
        <p:spPr>
          <a:xfrm>
            <a:off x="8319655" y="6246236"/>
            <a:ext cx="2542051" cy="58307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6EB4070-DBE1-37C3-C71E-A06330CEEC48}"/>
              </a:ext>
            </a:extLst>
          </p:cNvPr>
          <p:cNvCxnSpPr/>
          <p:nvPr/>
        </p:nvCxnSpPr>
        <p:spPr>
          <a:xfrm>
            <a:off x="0" y="6194190"/>
            <a:ext cx="12192000" cy="2462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CFEEF8D1-8084-10FB-AAED-387B76390300}"/>
              </a:ext>
            </a:extLst>
          </p:cNvPr>
          <p:cNvSpPr txBox="1">
            <a:spLocks/>
          </p:cNvSpPr>
          <p:nvPr/>
        </p:nvSpPr>
        <p:spPr>
          <a:xfrm>
            <a:off x="3768151" y="6350734"/>
            <a:ext cx="46556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Nut Utility Transportation System (N.U.T.S.) | Gorp Group</a:t>
            </a:r>
            <a:br>
              <a:rPr lang="de-DE" dirty="0"/>
            </a:br>
            <a:r>
              <a:rPr lang="de-DE" dirty="0"/>
              <a:t>SE Robotik-Projekt SS23 | Dipl.-Ing. F. Wasinski, Prof. Dr.-Ing. W. Bonath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A2FE081-2B66-EA66-0628-42A5466AF1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6256321"/>
            <a:ext cx="1468201" cy="553953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6BF193CB-C4FD-A6CC-9A9D-DD1A55B81CA5}"/>
              </a:ext>
            </a:extLst>
          </p:cNvPr>
          <p:cNvGrpSpPr/>
          <p:nvPr/>
        </p:nvGrpSpPr>
        <p:grpSpPr>
          <a:xfrm>
            <a:off x="9359661" y="887849"/>
            <a:ext cx="2542051" cy="5118799"/>
            <a:chOff x="9359661" y="887849"/>
            <a:chExt cx="2542051" cy="511879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628EF3F-CF8F-F3E3-6D36-B9B5F5FF85A2}"/>
                </a:ext>
              </a:extLst>
            </p:cNvPr>
            <p:cNvSpPr/>
            <p:nvPr/>
          </p:nvSpPr>
          <p:spPr>
            <a:xfrm>
              <a:off x="9359661" y="887849"/>
              <a:ext cx="2542051" cy="5118799"/>
            </a:xfrm>
            <a:prstGeom prst="rect">
              <a:avLst/>
            </a:prstGeom>
            <a:solidFill>
              <a:schemeClr val="bg1"/>
            </a:solidFill>
            <a:ln w="57150" cap="rnd">
              <a:solidFill>
                <a:srgbClr val="E3E2E8"/>
              </a:solidFill>
              <a:round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7" name="Picture 6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41292062-D97C-18F8-315A-BC3CA573D4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7844" r="1605"/>
            <a:stretch/>
          </p:blipFill>
          <p:spPr bwMode="auto">
            <a:xfrm>
              <a:off x="9564898" y="4125106"/>
              <a:ext cx="2205355" cy="175387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8C276CD-9F6B-6D3D-82E9-9C4C61C13B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t="507" r="1761"/>
            <a:stretch/>
          </p:blipFill>
          <p:spPr bwMode="auto">
            <a:xfrm>
              <a:off x="9556643" y="948201"/>
              <a:ext cx="2184400" cy="332105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4957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Neon-car GIFs - Get the best GIF on GIPHY">
            <a:extLst>
              <a:ext uri="{FF2B5EF4-FFF2-40B4-BE49-F238E27FC236}">
                <a16:creationId xmlns:a16="http://schemas.microsoft.com/office/drawing/2014/main" id="{A5D0B7EC-B16F-F968-4F1A-01707C411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3455" y="-729673"/>
            <a:ext cx="4211782" cy="7587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Businessman counting three">
            <a:extLst>
              <a:ext uri="{FF2B5EF4-FFF2-40B4-BE49-F238E27FC236}">
                <a16:creationId xmlns:a16="http://schemas.microsoft.com/office/drawing/2014/main" id="{D884A502-8A14-A9E3-D6DC-D46C3BEA33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9930" y="221672"/>
            <a:ext cx="2425316" cy="6414655"/>
          </a:xfrm>
          <a:prstGeom prst="rect">
            <a:avLst/>
          </a:prstGeom>
          <a:effectLst>
            <a:outerShdw blurRad="63500" sx="102000" sy="102000" algn="ctr" rotWithShape="0">
              <a:schemeClr val="bg1">
                <a:alpha val="40000"/>
              </a:schemeClr>
            </a:outerShdw>
          </a:effectLst>
        </p:spPr>
      </p:pic>
      <p:pic>
        <p:nvPicPr>
          <p:cNvPr id="6" name="Picture 4">
            <a:extLst>
              <a:ext uri="{FF2B5EF4-FFF2-40B4-BE49-F238E27FC236}">
                <a16:creationId xmlns:a16="http://schemas.microsoft.com/office/drawing/2014/main" id="{E3A816C2-BEC4-53EE-02E5-891EE3D4E4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105" b="99171" l="275" r="97665">
                        <a14:foregroundMark x1="39423" y1="13812" x2="41896" y2="7597"/>
                        <a14:foregroundMark x1="40385" y1="25138" x2="42720" y2="14365"/>
                        <a14:foregroundMark x1="42720" y1="14365" x2="41896" y2="5663"/>
                        <a14:foregroundMark x1="18407" y1="24309" x2="4808" y2="43923"/>
                        <a14:foregroundMark x1="4808" y1="43923" x2="31044" y2="41436"/>
                        <a14:foregroundMark x1="31044" y1="41436" x2="37775" y2="83149"/>
                        <a14:foregroundMark x1="37775" y1="83149" x2="63874" y2="95304"/>
                        <a14:foregroundMark x1="63874" y1="95304" x2="83516" y2="83840"/>
                        <a14:foregroundMark x1="83516" y1="83840" x2="94093" y2="68232"/>
                        <a14:foregroundMark x1="94093" y1="68232" x2="97802" y2="55110"/>
                        <a14:foregroundMark x1="97802" y1="55110" x2="91621" y2="45304"/>
                        <a14:foregroundMark x1="18132" y1="32044" x2="6593" y2="37017"/>
                        <a14:foregroundMark x1="6593" y1="37017" x2="1236" y2="63398"/>
                        <a14:foregroundMark x1="1236" y1="63398" x2="10440" y2="50276"/>
                        <a14:foregroundMark x1="10440" y1="50276" x2="37775" y2="24448"/>
                        <a14:foregroundMark x1="37775" y1="24448" x2="40110" y2="1105"/>
                        <a14:foregroundMark x1="5082" y1="53177" x2="2060" y2="37155"/>
                        <a14:foregroundMark x1="2060" y1="37155" x2="275" y2="54006"/>
                        <a14:foregroundMark x1="275" y1="54006" x2="2198" y2="64503"/>
                        <a14:foregroundMark x1="5082" y1="63674" x2="13462" y2="53729"/>
                        <a14:foregroundMark x1="13462" y1="53729" x2="19505" y2="37569"/>
                        <a14:foregroundMark x1="19505" y1="37569" x2="39011" y2="70994"/>
                        <a14:foregroundMark x1="39011" y1="70994" x2="42582" y2="84669"/>
                        <a14:foregroundMark x1="42582" y1="84669" x2="50962" y2="96823"/>
                        <a14:foregroundMark x1="50962" y1="96823" x2="64698" y2="93508"/>
                        <a14:foregroundMark x1="64698" y1="93508" x2="76374" y2="93508"/>
                        <a14:foregroundMark x1="76374" y1="93508" x2="58654" y2="94337"/>
                        <a14:foregroundMark x1="58654" y1="94337" x2="77335" y2="90884"/>
                        <a14:foregroundMark x1="77335" y1="90884" x2="81181" y2="95028"/>
                        <a14:foregroundMark x1="68819" y1="97099" x2="62088" y2="99171"/>
                        <a14:foregroundMark x1="41209" y1="14641" x2="7143" y2="46685"/>
                        <a14:foregroundMark x1="7143" y1="46685" x2="3846" y2="60497"/>
                        <a14:foregroundMark x1="3846" y1="60497" x2="7280" y2="61740"/>
                        <a14:foregroundMark x1="12637" y1="37707" x2="27885" y2="27762"/>
                        <a14:foregroundMark x1="27885" y1="27762" x2="41071" y2="5249"/>
                        <a14:foregroundMark x1="8654" y1="63812" x2="7692" y2="64088"/>
                        <a14:foregroundMark x1="11951" y1="40193" x2="40110" y2="9945"/>
                        <a14:foregroundMark x1="13324" y1="41022" x2="11538" y2="41298"/>
                        <a14:backgroundMark x1="12613" y1="37760" x2="11036" y2="3924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628" y="856673"/>
            <a:ext cx="4160880" cy="4414981"/>
          </a:xfrm>
          <a:prstGeom prst="rect">
            <a:avLst/>
          </a:prstGeom>
          <a:noFill/>
          <a:effectLst>
            <a:outerShdw blurRad="63500" sx="102000" sy="102000" algn="ctr" rotWithShape="0">
              <a:schemeClr val="bg1">
                <a:alpha val="4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78C8CF0-39C8-9E2C-0000-B58940609A96}"/>
              </a:ext>
            </a:extLst>
          </p:cNvPr>
          <p:cNvSpPr/>
          <p:nvPr/>
        </p:nvSpPr>
        <p:spPr>
          <a:xfrm>
            <a:off x="112628" y="2512292"/>
            <a:ext cx="11966744" cy="1413164"/>
          </a:xfrm>
          <a:prstGeom prst="rect">
            <a:avLst/>
          </a:prstGeom>
          <a:solidFill>
            <a:schemeClr val="bg2">
              <a:alpha val="50000"/>
            </a:schemeClr>
          </a:solidFill>
          <a:ln w="127000">
            <a:solidFill>
              <a:schemeClr val="bg1">
                <a:lumMod val="50000"/>
              </a:schemeClr>
            </a:solidFill>
            <a:round/>
          </a:ln>
          <a:effectLst>
            <a:outerShdw blurRad="50800" dist="38100" dir="5400000" algn="t" rotWithShape="0">
              <a:schemeClr val="accent6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isometricOffAxis1Right"/>
              <a:lightRig rig="threePt" dir="t"/>
            </a:scene3d>
          </a:bodyPr>
          <a:lstStyle/>
          <a:p>
            <a:pPr algn="ctr"/>
            <a:r>
              <a:rPr lang="de-DE" sz="80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Demo</a:t>
            </a:r>
            <a:endParaRPr lang="de-DE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36572467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779C8-36ED-DB18-D4AE-19A462115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Referenzen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25322-A97D-B6AE-D9A6-A74A8E7D08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+mj-lt"/>
              </a:rPr>
              <a:t>HyundaiWorldwide, </a:t>
            </a:r>
            <a:r>
              <a:rPr lang="en-US" dirty="0">
                <a:latin typeface="+mj-lt"/>
              </a:rPr>
              <a:t>Hyundai Trailer Drone – Luminary at Red Dot Award: Design Concept 2022, https://www.youtube.com/watch?v=3YWR6Crk35Y, </a:t>
            </a:r>
            <a:r>
              <a:rPr lang="en-US" dirty="0" err="1">
                <a:latin typeface="+mj-lt"/>
              </a:rPr>
              <a:t>Abrufdatum</a:t>
            </a:r>
            <a:r>
              <a:rPr lang="en-US" dirty="0">
                <a:latin typeface="+mj-lt"/>
              </a:rPr>
              <a:t> 24.09.2023</a:t>
            </a:r>
          </a:p>
          <a:p>
            <a:endParaRPr lang="en-US" dirty="0">
              <a:latin typeface="+mj-lt"/>
            </a:endParaRPr>
          </a:p>
          <a:p>
            <a:r>
              <a:rPr lang="de-DE" dirty="0">
                <a:latin typeface="+mj-lt"/>
              </a:rPr>
              <a:t>Volvo Trucks North America</a:t>
            </a:r>
            <a:r>
              <a:rPr lang="en-US" dirty="0">
                <a:latin typeface="+mj-lt"/>
              </a:rPr>
              <a:t>, Volvo Trucks – Introducing Vera, the future of autonomous transport, https://www.youtube.com/watch?v=sw_0yjbtcGg, </a:t>
            </a:r>
            <a:r>
              <a:rPr lang="en-US" dirty="0" err="1">
                <a:latin typeface="+mj-lt"/>
              </a:rPr>
              <a:t>Abrufdatum</a:t>
            </a:r>
            <a:r>
              <a:rPr lang="en-US" dirty="0">
                <a:latin typeface="+mj-lt"/>
              </a:rPr>
              <a:t> 24.09.2023</a:t>
            </a:r>
            <a:endParaRPr lang="de-DE" dirty="0">
              <a:latin typeface="+mj-lt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067D64-F16D-6DE4-E5CB-2DAC9F146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B4B6A-E5EC-4967-8763-609C1E7A7753}" type="datetime1">
              <a:rPr lang="de-DE" smtClean="0"/>
              <a:t>25.09.2023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3A9A45-F2DA-5BBF-9768-708FBED3A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6" name="Picture 5" descr="A couple of logos with text&#10;&#10;Description automatically generated">
            <a:extLst>
              <a:ext uri="{FF2B5EF4-FFF2-40B4-BE49-F238E27FC236}">
                <a16:creationId xmlns:a16="http://schemas.microsoft.com/office/drawing/2014/main" id="{524ABF3B-871E-C078-98C2-CFF311AB821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63" b="27885"/>
          <a:stretch/>
        </p:blipFill>
        <p:spPr>
          <a:xfrm>
            <a:off x="8319655" y="6246236"/>
            <a:ext cx="2542051" cy="58307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7BF845B-F21D-A9B7-C93B-4A7919A8371D}"/>
              </a:ext>
            </a:extLst>
          </p:cNvPr>
          <p:cNvCxnSpPr/>
          <p:nvPr/>
        </p:nvCxnSpPr>
        <p:spPr>
          <a:xfrm>
            <a:off x="0" y="6194190"/>
            <a:ext cx="12192000" cy="2462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1338345F-D284-C824-4CCD-39DDF8B826DC}"/>
              </a:ext>
            </a:extLst>
          </p:cNvPr>
          <p:cNvSpPr txBox="1">
            <a:spLocks/>
          </p:cNvSpPr>
          <p:nvPr/>
        </p:nvSpPr>
        <p:spPr>
          <a:xfrm>
            <a:off x="3768151" y="6350734"/>
            <a:ext cx="46556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Nut Utility Transportation System (N.U.T.S.) | Gorp Group</a:t>
            </a:r>
            <a:br>
              <a:rPr lang="de-DE" dirty="0"/>
            </a:br>
            <a:r>
              <a:rPr lang="de-DE" dirty="0"/>
              <a:t>SE Robotik-Projekt SS23 | Dipl.-Ing. F. Wasinski, Prof. Dr.-Ing. W. Bonath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DD900C9-2705-DBD7-979F-54E45079A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6256321"/>
            <a:ext cx="1468201" cy="553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7863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Nuts outline">
            <a:extLst>
              <a:ext uri="{FF2B5EF4-FFF2-40B4-BE49-F238E27FC236}">
                <a16:creationId xmlns:a16="http://schemas.microsoft.com/office/drawing/2014/main" id="{7362A296-D855-D787-EC66-0B457F16F4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3476" y="1634509"/>
            <a:ext cx="2823678" cy="2823678"/>
          </a:xfrm>
        </p:spPr>
      </p:pic>
      <p:pic>
        <p:nvPicPr>
          <p:cNvPr id="7" name="Graphic 6" descr="Aperture with solid fill">
            <a:extLst>
              <a:ext uri="{FF2B5EF4-FFF2-40B4-BE49-F238E27FC236}">
                <a16:creationId xmlns:a16="http://schemas.microsoft.com/office/drawing/2014/main" id="{1D76F66F-FD1A-F05D-39E9-946EE99C34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81400" y="2072433"/>
            <a:ext cx="1947830" cy="19478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4394F09-4325-F645-8C80-3B995104684B}"/>
              </a:ext>
            </a:extLst>
          </p:cNvPr>
          <p:cNvSpPr txBox="1"/>
          <p:nvPr/>
        </p:nvSpPr>
        <p:spPr>
          <a:xfrm>
            <a:off x="5841645" y="2231262"/>
            <a:ext cx="332014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GORP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7CF720-ABBD-B1BA-C5CC-1FBB68A81C27}"/>
              </a:ext>
            </a:extLst>
          </p:cNvPr>
          <p:cNvSpPr txBox="1"/>
          <p:nvPr/>
        </p:nvSpPr>
        <p:spPr>
          <a:xfrm>
            <a:off x="6300071" y="3616256"/>
            <a:ext cx="2403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>
                <a:latin typeface="Arial" panose="020B0604020202020204" pitchFamily="34" charset="0"/>
                <a:cs typeface="Arial" panose="020B0604020202020204" pitchFamily="34" charset="0"/>
              </a:rPr>
              <a:t>Autonomous N.U.T.S.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68B9F7-46EA-A87E-E217-B7EDDA6F6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9BB03-975C-471C-8D84-81D04FA7D7D4}" type="datetime1">
              <a:rPr lang="de-DE" smtClean="0"/>
              <a:t>25.09.2023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6EA33C-E7F5-632E-DBC1-989B259FB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50836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Nuts outline">
            <a:extLst>
              <a:ext uri="{FF2B5EF4-FFF2-40B4-BE49-F238E27FC236}">
                <a16:creationId xmlns:a16="http://schemas.microsoft.com/office/drawing/2014/main" id="{7362A296-D855-D787-EC66-0B457F16F4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43476" y="1634509"/>
            <a:ext cx="2823678" cy="2823678"/>
          </a:xfrm>
        </p:spPr>
      </p:pic>
      <p:pic>
        <p:nvPicPr>
          <p:cNvPr id="7" name="Graphic 6" descr="Aperture with solid fill">
            <a:extLst>
              <a:ext uri="{FF2B5EF4-FFF2-40B4-BE49-F238E27FC236}">
                <a16:creationId xmlns:a16="http://schemas.microsoft.com/office/drawing/2014/main" id="{1D76F66F-FD1A-F05D-39E9-946EE99C34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81400" y="2072433"/>
            <a:ext cx="1947830" cy="194783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4394F09-4325-F645-8C80-3B995104684B}"/>
              </a:ext>
            </a:extLst>
          </p:cNvPr>
          <p:cNvSpPr txBox="1"/>
          <p:nvPr/>
        </p:nvSpPr>
        <p:spPr>
          <a:xfrm>
            <a:off x="5841645" y="2231262"/>
            <a:ext cx="332014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9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GORP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7CF720-ABBD-B1BA-C5CC-1FBB68A81C27}"/>
              </a:ext>
            </a:extLst>
          </p:cNvPr>
          <p:cNvSpPr txBox="1"/>
          <p:nvPr/>
        </p:nvSpPr>
        <p:spPr>
          <a:xfrm>
            <a:off x="6300071" y="3616256"/>
            <a:ext cx="2403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i="1" dirty="0">
                <a:latin typeface="Arial" panose="020B0604020202020204" pitchFamily="34" charset="0"/>
                <a:cs typeface="Arial" panose="020B0604020202020204" pitchFamily="34" charset="0"/>
              </a:rPr>
              <a:t>Autonomous N.U.T.S.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68B9F7-46EA-A87E-E217-B7EDDA6F6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09BB03-975C-471C-8D84-81D04FA7D7D4}" type="datetime1">
              <a:rPr lang="de-DE" smtClean="0"/>
              <a:t>25.09.2023</a:t>
            </a:fld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6EA33C-E7F5-632E-DBC1-989B259FBE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785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Video 14" descr="Different Kinds Of Peanuts">
            <a:extLst>
              <a:ext uri="{FF2B5EF4-FFF2-40B4-BE49-F238E27FC236}">
                <a16:creationId xmlns:a16="http://schemas.microsoft.com/office/drawing/2014/main" id="{C6C08C05-BA1F-FE1E-2491-0CE2B291B8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1" y="1"/>
            <a:ext cx="12192000" cy="685799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0D838CE-18A5-04CC-F592-148CFE21B8F0}"/>
              </a:ext>
            </a:extLst>
          </p:cNvPr>
          <p:cNvSpPr/>
          <p:nvPr/>
        </p:nvSpPr>
        <p:spPr>
          <a:xfrm>
            <a:off x="-8130" y="0"/>
            <a:ext cx="4497003" cy="6858000"/>
          </a:xfrm>
          <a:prstGeom prst="rect">
            <a:avLst/>
          </a:prstGeom>
          <a:solidFill>
            <a:srgbClr val="53393B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A33DE39-E4F8-1997-FF9D-AAE5F12CB2F0}"/>
              </a:ext>
            </a:extLst>
          </p:cNvPr>
          <p:cNvSpPr txBox="1">
            <a:spLocks/>
          </p:cNvSpPr>
          <p:nvPr/>
        </p:nvSpPr>
        <p:spPr>
          <a:xfrm>
            <a:off x="448056" y="655200"/>
            <a:ext cx="5432044" cy="1969200"/>
          </a:xfrm>
          <a:prstGeom prst="rect">
            <a:avLst/>
          </a:prstGeom>
        </p:spPr>
        <p:txBody>
          <a:bodyPr vert="horz" lIns="0" tIns="0" rIns="0" bIns="0" rtlCol="0" anchor="b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400" i="1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br>
              <a:rPr lang="de-DE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Autonomous</a:t>
            </a:r>
            <a:br>
              <a:rPr lang="de-DE" b="1" dirty="0">
                <a:solidFill>
                  <a:schemeClr val="bg1"/>
                </a:solidFill>
              </a:rPr>
            </a:br>
            <a:r>
              <a:rPr lang="de-DE" b="1" dirty="0">
                <a:solidFill>
                  <a:schemeClr val="bg1"/>
                </a:solidFill>
              </a:rPr>
              <a:t>N.U.T.S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31C53F5C-3899-D4C4-C8E1-DC03D7DBCEB0}"/>
              </a:ext>
            </a:extLst>
          </p:cNvPr>
          <p:cNvSpPr txBox="1">
            <a:spLocks/>
          </p:cNvSpPr>
          <p:nvPr/>
        </p:nvSpPr>
        <p:spPr>
          <a:xfrm>
            <a:off x="439927" y="2624400"/>
            <a:ext cx="5432044" cy="2955600"/>
          </a:xfrm>
          <a:prstGeom prst="rect">
            <a:avLst/>
          </a:prstGeom>
        </p:spPr>
        <p:txBody>
          <a:bodyPr vert="horz" lIns="0" tIns="0" rIns="91440" bIns="0" rtlCol="0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Calibri Light" panose="020F0302020204030204" pitchFamily="34" charset="0"/>
              <a:buNone/>
              <a:defRPr sz="2400" kern="1200">
                <a:solidFill>
                  <a:schemeClr val="tx2">
                    <a:alpha val="5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alibri Light" panose="020F0302020204030204" pitchFamily="34" charset="0"/>
              <a:buNone/>
              <a:defRPr sz="2000" kern="1200">
                <a:solidFill>
                  <a:schemeClr val="tx2">
                    <a:alpha val="5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alibri Light" panose="020F0302020204030204" pitchFamily="34" charset="0"/>
              <a:buNone/>
              <a:defRPr sz="1800" kern="1200">
                <a:solidFill>
                  <a:schemeClr val="tx2">
                    <a:alpha val="5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alibri Light" panose="020F0302020204030204" pitchFamily="34" charset="0"/>
              <a:buNone/>
              <a:defRPr sz="1600" kern="1200">
                <a:solidFill>
                  <a:schemeClr val="tx2">
                    <a:alpha val="5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alibri Light" panose="020F0302020204030204" pitchFamily="34" charset="0"/>
              <a:buNone/>
              <a:defRPr sz="1600" kern="1200">
                <a:solidFill>
                  <a:schemeClr val="tx2">
                    <a:alpha val="5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3200" b="1" i="1" dirty="0">
                <a:solidFill>
                  <a:srgbClr val="E3E2E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de-DE" sz="3200" i="1" dirty="0">
                <a:solidFill>
                  <a:srgbClr val="E3E2E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ut </a:t>
            </a:r>
            <a:br>
              <a:rPr lang="de-DE" sz="3200" dirty="0">
                <a:solidFill>
                  <a:srgbClr val="E3E2E8"/>
                </a:solidFill>
              </a:rPr>
            </a:br>
            <a:r>
              <a:rPr lang="de-DE" sz="3200" b="1" i="1" dirty="0">
                <a:solidFill>
                  <a:srgbClr val="E3E2E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</a:t>
            </a:r>
            <a:r>
              <a:rPr lang="de-DE" sz="3200" i="1" dirty="0">
                <a:solidFill>
                  <a:srgbClr val="E3E2E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tility </a:t>
            </a:r>
            <a:br>
              <a:rPr lang="de-DE" sz="3200" i="1" dirty="0">
                <a:solidFill>
                  <a:srgbClr val="E3E2E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de-DE" sz="3200" b="1" i="1" dirty="0">
                <a:solidFill>
                  <a:srgbClr val="E3E2E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de-DE" sz="3200" i="1" dirty="0">
                <a:solidFill>
                  <a:srgbClr val="E3E2E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ransport </a:t>
            </a:r>
            <a:br>
              <a:rPr lang="de-DE" sz="3200" i="1" dirty="0">
                <a:solidFill>
                  <a:srgbClr val="E3E2E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de-DE" sz="3200" b="1" i="1" dirty="0">
                <a:solidFill>
                  <a:srgbClr val="E3E2E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de-DE" sz="3200" i="1" dirty="0">
                <a:solidFill>
                  <a:srgbClr val="E3E2E8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ystem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F1E171D-0F2B-911C-1A0B-90A7B5E27B22}"/>
              </a:ext>
            </a:extLst>
          </p:cNvPr>
          <p:cNvCxnSpPr>
            <a:cxnSpLocks/>
          </p:cNvCxnSpPr>
          <p:nvPr/>
        </p:nvCxnSpPr>
        <p:spPr>
          <a:xfrm>
            <a:off x="448055" y="449999"/>
            <a:ext cx="380067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" name="Content Placeholder 4" descr="Nuts outline">
            <a:extLst>
              <a:ext uri="{FF2B5EF4-FFF2-40B4-BE49-F238E27FC236}">
                <a16:creationId xmlns:a16="http://schemas.microsoft.com/office/drawing/2014/main" id="{7A9A8124-B278-12ED-62E0-D585BAE2F07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31798" y="5415159"/>
            <a:ext cx="1411839" cy="1411839"/>
          </a:xfrm>
          <a:prstGeom prst="rect">
            <a:avLst/>
          </a:prstGeom>
        </p:spPr>
      </p:pic>
      <p:pic>
        <p:nvPicPr>
          <p:cNvPr id="36" name="Graphic 35" descr="Aperture with solid fill">
            <a:extLst>
              <a:ext uri="{FF2B5EF4-FFF2-40B4-BE49-F238E27FC236}">
                <a16:creationId xmlns:a16="http://schemas.microsoft.com/office/drawing/2014/main" id="{C08D99E3-A58D-865F-B4B5-8F80464DCAD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50759" y="5634120"/>
            <a:ext cx="973915" cy="973915"/>
          </a:xfrm>
          <a:prstGeom prst="rect">
            <a:avLst/>
          </a:prstGeom>
        </p:spPr>
      </p:pic>
      <p:sp>
        <p:nvSpPr>
          <p:cNvPr id="37" name="TextBox 36">
            <a:extLst>
              <a:ext uri="{FF2B5EF4-FFF2-40B4-BE49-F238E27FC236}">
                <a16:creationId xmlns:a16="http://schemas.microsoft.com/office/drawing/2014/main" id="{E8D1084B-6F5C-DF73-A977-BB6D00566010}"/>
              </a:ext>
            </a:extLst>
          </p:cNvPr>
          <p:cNvSpPr txBox="1"/>
          <p:nvPr/>
        </p:nvSpPr>
        <p:spPr>
          <a:xfrm>
            <a:off x="1632805" y="5415159"/>
            <a:ext cx="234070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6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GORP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6C1D8E4-3958-814B-2593-34837AB22D2C}"/>
              </a:ext>
            </a:extLst>
          </p:cNvPr>
          <p:cNvSpPr txBox="1"/>
          <p:nvPr/>
        </p:nvSpPr>
        <p:spPr>
          <a:xfrm>
            <a:off x="1847831" y="6364083"/>
            <a:ext cx="191065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Autonomous N.U.T.S.</a:t>
            </a:r>
          </a:p>
        </p:txBody>
      </p:sp>
    </p:spTree>
    <p:extLst>
      <p:ext uri="{BB962C8B-B14F-4D97-AF65-F5344CB8AC3E}">
        <p14:creationId xmlns:p14="http://schemas.microsoft.com/office/powerpoint/2010/main" val="35363159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1316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10AC69-7E27-9581-8439-0920671FA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Autonomous N.U.T.S. </a:t>
            </a:r>
            <a:br>
              <a:rPr lang="de-DE" dirty="0"/>
            </a:br>
            <a:r>
              <a:rPr lang="de-DE" sz="2400" b="1" dirty="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Nut Utility Transport System</a:t>
            </a:r>
            <a:endParaRPr lang="de-DE" sz="3600" b="1" dirty="0">
              <a:solidFill>
                <a:schemeClr val="bg1">
                  <a:lumMod val="50000"/>
                </a:schemeClr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5398E-DF8D-206A-A4D9-550477115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+mj-lt"/>
              </a:rPr>
              <a:t>Projektziel</a:t>
            </a:r>
          </a:p>
          <a:p>
            <a:r>
              <a:rPr lang="de-DE" dirty="0">
                <a:latin typeface="+mj-lt"/>
              </a:rPr>
              <a:t>Projektumsetzung</a:t>
            </a:r>
          </a:p>
          <a:p>
            <a:r>
              <a:rPr lang="de-DE" dirty="0">
                <a:latin typeface="+mj-lt"/>
              </a:rPr>
              <a:t>Erreichter Projektstand</a:t>
            </a:r>
          </a:p>
          <a:p>
            <a:pPr lvl="1"/>
            <a:r>
              <a:rPr lang="de-DE" dirty="0">
                <a:latin typeface="+mj-lt"/>
              </a:rPr>
              <a:t>System</a:t>
            </a:r>
          </a:p>
          <a:p>
            <a:pPr lvl="1"/>
            <a:r>
              <a:rPr lang="de-DE" dirty="0">
                <a:latin typeface="+mj-lt"/>
              </a:rPr>
              <a:t>Hardware</a:t>
            </a:r>
          </a:p>
          <a:p>
            <a:pPr lvl="2"/>
            <a:r>
              <a:rPr lang="de-DE" dirty="0">
                <a:latin typeface="+mj-lt"/>
              </a:rPr>
              <a:t>Mechanik</a:t>
            </a:r>
          </a:p>
          <a:p>
            <a:pPr lvl="2"/>
            <a:r>
              <a:rPr lang="de-DE" dirty="0">
                <a:latin typeface="+mj-lt"/>
              </a:rPr>
              <a:t>Elektrik</a:t>
            </a:r>
          </a:p>
          <a:p>
            <a:pPr lvl="1"/>
            <a:r>
              <a:rPr lang="de-DE" dirty="0">
                <a:latin typeface="+mj-lt"/>
              </a:rPr>
              <a:t>Software</a:t>
            </a:r>
          </a:p>
          <a:p>
            <a:r>
              <a:rPr lang="de-DE" dirty="0">
                <a:latin typeface="+mj-lt"/>
              </a:rPr>
              <a:t>Demo</a:t>
            </a:r>
          </a:p>
        </p:txBody>
      </p:sp>
      <p:pic>
        <p:nvPicPr>
          <p:cNvPr id="4" name="Picture 3" descr="A couple of logos with text&#10;&#10;Description automatically generated">
            <a:extLst>
              <a:ext uri="{FF2B5EF4-FFF2-40B4-BE49-F238E27FC236}">
                <a16:creationId xmlns:a16="http://schemas.microsoft.com/office/drawing/2014/main" id="{970D4C49-4712-E0DD-5DFB-016CB5F6AAA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63" b="27885"/>
          <a:stretch/>
        </p:blipFill>
        <p:spPr>
          <a:xfrm>
            <a:off x="8319655" y="6246236"/>
            <a:ext cx="2542051" cy="583076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6155D5-92F1-68ED-2F51-4AC081FC5B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65755-6A9F-47EC-A2CD-87E56E60FFDD}" type="datetime1">
              <a:rPr lang="de-DE" smtClean="0"/>
              <a:t>25.09.2023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9BC860-87CF-39F5-F683-23FFC2A8C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pPr/>
              <a:t>4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02DF15C-F14A-FBD7-94A9-5A2FCF5D676E}"/>
              </a:ext>
            </a:extLst>
          </p:cNvPr>
          <p:cNvCxnSpPr/>
          <p:nvPr/>
        </p:nvCxnSpPr>
        <p:spPr>
          <a:xfrm>
            <a:off x="0" y="6194190"/>
            <a:ext cx="12192000" cy="2462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7BD8DF54-8F7E-2FC3-3D23-A14E348630E3}"/>
              </a:ext>
            </a:extLst>
          </p:cNvPr>
          <p:cNvSpPr txBox="1">
            <a:spLocks/>
          </p:cNvSpPr>
          <p:nvPr/>
        </p:nvSpPr>
        <p:spPr>
          <a:xfrm>
            <a:off x="3768151" y="6350734"/>
            <a:ext cx="46556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Nut Utility Transportation System (N.U.T.S.) | Gorp Group</a:t>
            </a:r>
            <a:br>
              <a:rPr lang="de-DE" dirty="0"/>
            </a:br>
            <a:r>
              <a:rPr lang="de-DE" dirty="0"/>
              <a:t>SE Robotik-Projekt SS23 | Dipl.-Ing. F. Wasinski, Prof. Dr.-Ing. W. Bonath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72F51F7-FBEB-B3A0-37EB-F1B7C5C4F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6256321"/>
            <a:ext cx="1468201" cy="553953"/>
          </a:xfrm>
          <a:prstGeom prst="rect">
            <a:avLst/>
          </a:prstGeom>
        </p:spPr>
      </p:pic>
      <p:pic>
        <p:nvPicPr>
          <p:cNvPr id="11" name="Graphic 10" descr="Hierarchy with solid fill">
            <a:extLst>
              <a:ext uri="{FF2B5EF4-FFF2-40B4-BE49-F238E27FC236}">
                <a16:creationId xmlns:a16="http://schemas.microsoft.com/office/drawing/2014/main" id="{50A770FF-7C29-BDCB-EEB2-95CD291EBF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58200" y="2367000"/>
            <a:ext cx="2124000" cy="2124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10FF3B7-D38B-B478-2FF6-6F1D2448F75C}"/>
              </a:ext>
            </a:extLst>
          </p:cNvPr>
          <p:cNvSpPr/>
          <p:nvPr/>
        </p:nvSpPr>
        <p:spPr>
          <a:xfrm>
            <a:off x="12531785" y="913148"/>
            <a:ext cx="3045124" cy="4728025"/>
          </a:xfrm>
          <a:prstGeom prst="rect">
            <a:avLst/>
          </a:prstGeom>
          <a:solidFill>
            <a:schemeClr val="bg1"/>
          </a:solidFill>
          <a:ln w="57150" cap="rnd">
            <a:solidFill>
              <a:srgbClr val="E3E2E8"/>
            </a:solidFill>
            <a:round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3" name="Picture 12" descr="A diagram of a machine&#10;&#10;Description automatically generated">
            <a:extLst>
              <a:ext uri="{FF2B5EF4-FFF2-40B4-BE49-F238E27FC236}">
                <a16:creationId xmlns:a16="http://schemas.microsoft.com/office/drawing/2014/main" id="{14F9305E-F9EC-9692-3B65-FE3CD95A12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35613" y="1039012"/>
            <a:ext cx="2676525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699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7CC6ED0-B413-1247-6B26-FF80FA9E0CF8}"/>
              </a:ext>
            </a:extLst>
          </p:cNvPr>
          <p:cNvSpPr/>
          <p:nvPr/>
        </p:nvSpPr>
        <p:spPr>
          <a:xfrm>
            <a:off x="8747185" y="913148"/>
            <a:ext cx="3045124" cy="4728025"/>
          </a:xfrm>
          <a:prstGeom prst="rect">
            <a:avLst/>
          </a:prstGeom>
          <a:solidFill>
            <a:schemeClr val="bg1"/>
          </a:solidFill>
          <a:ln w="57150" cap="rnd">
            <a:solidFill>
              <a:srgbClr val="E3E2E8"/>
            </a:solidFill>
            <a:round/>
          </a:ln>
          <a:effectLst>
            <a:outerShdw blurRad="63500" sx="102000" sy="102000" algn="ctr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5DED18-2050-9E86-EABC-23F9E1F02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Projektziel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63DD4-2840-D33B-8B75-D0AEF52F2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1" dirty="0">
                <a:latin typeface="+mj-lt"/>
              </a:rPr>
              <a:t>N.U.T.S.</a:t>
            </a:r>
          </a:p>
          <a:p>
            <a:pPr lvl="1"/>
            <a:r>
              <a:rPr lang="de-DE" dirty="0">
                <a:latin typeface="+mj-lt"/>
              </a:rPr>
              <a:t>Nussknackermaschine </a:t>
            </a:r>
            <a:br>
              <a:rPr lang="de-DE" dirty="0">
                <a:latin typeface="+mj-lt"/>
              </a:rPr>
            </a:br>
            <a:r>
              <a:rPr lang="de-DE" dirty="0">
                <a:latin typeface="+mj-lt"/>
              </a:rPr>
              <a:t>mit Nussschalentrennung &amp; kontrolliertem Auslassventil</a:t>
            </a:r>
          </a:p>
          <a:p>
            <a:pPr lvl="1"/>
            <a:r>
              <a:rPr lang="de-DE" dirty="0">
                <a:latin typeface="+mj-lt"/>
              </a:rPr>
              <a:t>Autonomes Transport-Vehikel (ATV)</a:t>
            </a:r>
            <a:endParaRPr lang="de-DE" dirty="0">
              <a:solidFill>
                <a:schemeClr val="bg1">
                  <a:lumMod val="50000"/>
                </a:schemeClr>
              </a:solidFill>
              <a:latin typeface="+mj-lt"/>
            </a:endParaRPr>
          </a:p>
          <a:p>
            <a:r>
              <a:rPr lang="de-DE" b="1" dirty="0">
                <a:latin typeface="+mj-lt"/>
              </a:rPr>
              <a:t>Stufen</a:t>
            </a:r>
          </a:p>
          <a:p>
            <a:pPr lvl="1"/>
            <a:r>
              <a:rPr lang="de-DE" dirty="0">
                <a:latin typeface="+mj-lt"/>
              </a:rPr>
              <a:t>Stufe 1 – Knackmechanismus</a:t>
            </a:r>
          </a:p>
          <a:p>
            <a:pPr lvl="1"/>
            <a:r>
              <a:rPr lang="de-DE" dirty="0">
                <a:latin typeface="+mj-lt"/>
              </a:rPr>
              <a:t>Stufe 2 – Schalentrennung &amp; Auslass-Abschnitt</a:t>
            </a:r>
          </a:p>
          <a:p>
            <a:pPr lvl="1"/>
            <a:r>
              <a:rPr lang="de-DE" dirty="0">
                <a:latin typeface="+mj-lt"/>
              </a:rPr>
              <a:t>Stufe 3 – ATV</a:t>
            </a:r>
            <a:endParaRPr lang="de-DE" dirty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083568-5163-2421-52C8-ECFCE69D7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D5E6-B792-4CF5-B610-973A93927FB9}" type="datetime1">
              <a:rPr lang="de-DE" smtClean="0"/>
              <a:t>25.09.2023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11462-7B74-3C55-5E9C-7D135F1A9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8" name="Picture 7" descr="A diagram of a machine&#10;&#10;Description automatically generated">
            <a:extLst>
              <a:ext uri="{FF2B5EF4-FFF2-40B4-BE49-F238E27FC236}">
                <a16:creationId xmlns:a16="http://schemas.microsoft.com/office/drawing/2014/main" id="{2928BD07-1D5C-ADAA-CED3-7A77C32F6A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1013" y="1039012"/>
            <a:ext cx="2676525" cy="4467225"/>
          </a:xfrm>
          <a:prstGeom prst="rect">
            <a:avLst/>
          </a:prstGeom>
        </p:spPr>
      </p:pic>
      <p:pic>
        <p:nvPicPr>
          <p:cNvPr id="7" name="Picture 6" descr="A couple of logos with text&#10;&#10;Description automatically generated">
            <a:extLst>
              <a:ext uri="{FF2B5EF4-FFF2-40B4-BE49-F238E27FC236}">
                <a16:creationId xmlns:a16="http://schemas.microsoft.com/office/drawing/2014/main" id="{D946D10B-A3F6-1A10-8D22-7E316EF0C1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63" b="27885"/>
          <a:stretch/>
        </p:blipFill>
        <p:spPr>
          <a:xfrm>
            <a:off x="8319655" y="6246236"/>
            <a:ext cx="2542051" cy="583076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A77801F6-7107-6C16-731C-180C2FDF62A2}"/>
              </a:ext>
            </a:extLst>
          </p:cNvPr>
          <p:cNvCxnSpPr/>
          <p:nvPr/>
        </p:nvCxnSpPr>
        <p:spPr>
          <a:xfrm>
            <a:off x="0" y="6194190"/>
            <a:ext cx="12192000" cy="2462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ooter Placeholder 2">
            <a:extLst>
              <a:ext uri="{FF2B5EF4-FFF2-40B4-BE49-F238E27FC236}">
                <a16:creationId xmlns:a16="http://schemas.microsoft.com/office/drawing/2014/main" id="{7FAC4977-1383-AEEE-4AF5-95628F19A7DD}"/>
              </a:ext>
            </a:extLst>
          </p:cNvPr>
          <p:cNvSpPr txBox="1">
            <a:spLocks/>
          </p:cNvSpPr>
          <p:nvPr/>
        </p:nvSpPr>
        <p:spPr>
          <a:xfrm>
            <a:off x="3768151" y="6350734"/>
            <a:ext cx="46556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Nut Utility Transportation System (N.U.T.S.) | Gorp Group</a:t>
            </a:r>
            <a:br>
              <a:rPr lang="de-DE" dirty="0"/>
            </a:br>
            <a:r>
              <a:rPr lang="de-DE" dirty="0"/>
              <a:t>SE Robotik-Projekt SS23 | Dipl.-Ing. F. Wasinski, Prof. Dr.-Ing. W. Bonath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503BEE0-134D-C42D-DF98-ACFA1018BB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800" y="6256321"/>
            <a:ext cx="1468201" cy="553953"/>
          </a:xfrm>
          <a:prstGeom prst="rect">
            <a:avLst/>
          </a:prstGeom>
        </p:spPr>
      </p:pic>
      <p:pic>
        <p:nvPicPr>
          <p:cNvPr id="12" name="Graphic 11" descr="Compass with solid fill">
            <a:extLst>
              <a:ext uri="{FF2B5EF4-FFF2-40B4-BE49-F238E27FC236}">
                <a16:creationId xmlns:a16="http://schemas.microsoft.com/office/drawing/2014/main" id="{BA1CCF5E-1529-4877-1B1B-6F848529AD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716712" y="-2548886"/>
            <a:ext cx="2124000" cy="2124000"/>
          </a:xfrm>
          <a:prstGeom prst="rect">
            <a:avLst/>
          </a:prstGeom>
        </p:spPr>
      </p:pic>
      <p:pic>
        <p:nvPicPr>
          <p:cNvPr id="13" name="Graphic 12" descr="Chemicals with solid fill">
            <a:extLst>
              <a:ext uri="{FF2B5EF4-FFF2-40B4-BE49-F238E27FC236}">
                <a16:creationId xmlns:a16="http://schemas.microsoft.com/office/drawing/2014/main" id="{CD8EBC81-CE86-3C53-5213-6207B86A494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371697" y="3885713"/>
            <a:ext cx="2124000" cy="21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8094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5DED18-2050-9E86-EABC-23F9E1F02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Projektziel</a:t>
            </a:r>
            <a:br>
              <a:rPr lang="de-DE" dirty="0"/>
            </a:br>
            <a:r>
              <a:rPr lang="de-DE" sz="2400" b="1" dirty="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Rahmenthema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63DD4-2840-D33B-8B75-D0AEF52F23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b="1" dirty="0">
                <a:latin typeface="+mj-lt"/>
              </a:rPr>
              <a:t>Bewegungsalgorithmik </a:t>
            </a:r>
          </a:p>
          <a:p>
            <a:pPr lvl="1"/>
            <a:r>
              <a:rPr lang="de-DE" dirty="0">
                <a:latin typeface="+mj-lt"/>
              </a:rPr>
              <a:t>ATV </a:t>
            </a:r>
          </a:p>
          <a:p>
            <a:r>
              <a:rPr lang="de-DE" b="1" dirty="0">
                <a:latin typeface="+mj-lt"/>
              </a:rPr>
              <a:t>Selbstorganisation </a:t>
            </a:r>
          </a:p>
          <a:p>
            <a:pPr lvl="1"/>
            <a:r>
              <a:rPr lang="de-DE" dirty="0">
                <a:latin typeface="+mj-lt"/>
              </a:rPr>
              <a:t>Knackmaschine </a:t>
            </a:r>
            <a:r>
              <a:rPr lang="de-DE" dirty="0">
                <a:latin typeface="+mj-lt"/>
                <a:cs typeface="Times New Roman" panose="02020603050405020304" pitchFamily="18" charset="0"/>
              </a:rPr>
              <a:t>↔</a:t>
            </a:r>
            <a:r>
              <a:rPr lang="de-DE" dirty="0">
                <a:latin typeface="+mj-lt"/>
              </a:rPr>
              <a:t> </a:t>
            </a:r>
            <a:r>
              <a:rPr lang="de-DE" dirty="0">
                <a:latin typeface="+mj-lt"/>
                <a:sym typeface="Wingdings" panose="05000000000000000000" pitchFamily="2" charset="2"/>
              </a:rPr>
              <a:t>ATV</a:t>
            </a:r>
            <a:r>
              <a:rPr lang="de-DE" dirty="0">
                <a:latin typeface="+mj-lt"/>
              </a:rPr>
              <a:t> </a:t>
            </a:r>
          </a:p>
          <a:p>
            <a:r>
              <a:rPr lang="de-DE" b="1" dirty="0">
                <a:latin typeface="+mj-lt"/>
              </a:rPr>
              <a:t>Kommunikation Systeme untereinander </a:t>
            </a:r>
          </a:p>
          <a:p>
            <a:pPr lvl="1"/>
            <a:r>
              <a:rPr lang="de-DE" dirty="0">
                <a:latin typeface="+mj-lt"/>
              </a:rPr>
              <a:t>Knackmaschine </a:t>
            </a:r>
            <a:r>
              <a:rPr lang="de-DE" dirty="0">
                <a:latin typeface="+mj-lt"/>
                <a:cs typeface="Times New Roman" panose="02020603050405020304" pitchFamily="18" charset="0"/>
              </a:rPr>
              <a:t>↔</a:t>
            </a:r>
            <a:r>
              <a:rPr lang="de-DE" dirty="0">
                <a:latin typeface="+mj-lt"/>
              </a:rPr>
              <a:t> </a:t>
            </a:r>
            <a:r>
              <a:rPr lang="de-DE" dirty="0">
                <a:latin typeface="+mj-lt"/>
                <a:sym typeface="Wingdings" panose="05000000000000000000" pitchFamily="2" charset="2"/>
              </a:rPr>
              <a:t>ATV</a:t>
            </a:r>
            <a:r>
              <a:rPr lang="de-DE" dirty="0">
                <a:latin typeface="+mj-lt"/>
              </a:rPr>
              <a:t> 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083568-5163-2421-52C8-ECFCE69D7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AD5E6-B792-4CF5-B610-973A93927FB9}" type="datetime1">
              <a:rPr lang="de-DE" smtClean="0"/>
              <a:t>25.09.2023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411462-7B74-3C55-5E9C-7D135F1A9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9" name="Picture 8" descr="A couple of logos with text&#10;&#10;Description automatically generated">
            <a:extLst>
              <a:ext uri="{FF2B5EF4-FFF2-40B4-BE49-F238E27FC236}">
                <a16:creationId xmlns:a16="http://schemas.microsoft.com/office/drawing/2014/main" id="{1BD57BAE-ECFF-D531-0B16-E1FB1AC25A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63" b="27885"/>
          <a:stretch/>
        </p:blipFill>
        <p:spPr>
          <a:xfrm>
            <a:off x="8319655" y="6246236"/>
            <a:ext cx="2542051" cy="583076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ABC5934-083F-8287-9BEB-9A167D34FC6E}"/>
              </a:ext>
            </a:extLst>
          </p:cNvPr>
          <p:cNvCxnSpPr/>
          <p:nvPr/>
        </p:nvCxnSpPr>
        <p:spPr>
          <a:xfrm>
            <a:off x="0" y="6194190"/>
            <a:ext cx="12192000" cy="2462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2">
            <a:extLst>
              <a:ext uri="{FF2B5EF4-FFF2-40B4-BE49-F238E27FC236}">
                <a16:creationId xmlns:a16="http://schemas.microsoft.com/office/drawing/2014/main" id="{7B83D4C3-F73A-5876-6DE0-3D79FA15A46F}"/>
              </a:ext>
            </a:extLst>
          </p:cNvPr>
          <p:cNvSpPr txBox="1">
            <a:spLocks/>
          </p:cNvSpPr>
          <p:nvPr/>
        </p:nvSpPr>
        <p:spPr>
          <a:xfrm>
            <a:off x="3768151" y="6350734"/>
            <a:ext cx="46556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Nut Utility Transportation System (N.U.T.S.) | Gorp Group</a:t>
            </a:r>
            <a:br>
              <a:rPr lang="de-DE" dirty="0"/>
            </a:br>
            <a:r>
              <a:rPr lang="de-DE" dirty="0"/>
              <a:t>SE Robotik-Projekt SS23 | Dipl.-Ing. F. Wasinski, Prof. Dr.-Ing. W. Bonath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9DF29D2-304E-CFC4-FC81-CA82E8F36D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6256321"/>
            <a:ext cx="1468201" cy="553953"/>
          </a:xfrm>
          <a:prstGeom prst="rect">
            <a:avLst/>
          </a:prstGeom>
        </p:spPr>
      </p:pic>
      <p:pic>
        <p:nvPicPr>
          <p:cNvPr id="8" name="Graphic 7" descr="Compass with solid fill">
            <a:extLst>
              <a:ext uri="{FF2B5EF4-FFF2-40B4-BE49-F238E27FC236}">
                <a16:creationId xmlns:a16="http://schemas.microsoft.com/office/drawing/2014/main" id="{D7B4618B-D243-53B5-0924-A1453548DA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616660" y="867168"/>
            <a:ext cx="2124000" cy="2124000"/>
          </a:xfrm>
          <a:prstGeom prst="rect">
            <a:avLst/>
          </a:prstGeom>
        </p:spPr>
      </p:pic>
      <p:pic>
        <p:nvPicPr>
          <p:cNvPr id="14" name="Graphic 13" descr="Chemicals with solid fill">
            <a:extLst>
              <a:ext uri="{FF2B5EF4-FFF2-40B4-BE49-F238E27FC236}">
                <a16:creationId xmlns:a16="http://schemas.microsoft.com/office/drawing/2014/main" id="{5504AD5B-F507-6DEF-4AE1-0367D0C8BD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31497" y="3199913"/>
            <a:ext cx="2124000" cy="21240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310D21F1-3F32-1602-EB50-734C961A570E}"/>
              </a:ext>
            </a:extLst>
          </p:cNvPr>
          <p:cNvGrpSpPr/>
          <p:nvPr/>
        </p:nvGrpSpPr>
        <p:grpSpPr>
          <a:xfrm>
            <a:off x="12363114" y="2613183"/>
            <a:ext cx="4615132" cy="3160552"/>
            <a:chOff x="7283114" y="2613183"/>
            <a:chExt cx="4615132" cy="316055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8019B8-7936-5E4C-7C5A-F72BECA44932}"/>
                </a:ext>
              </a:extLst>
            </p:cNvPr>
            <p:cNvSpPr/>
            <p:nvPr/>
          </p:nvSpPr>
          <p:spPr>
            <a:xfrm>
              <a:off x="7283114" y="2613183"/>
              <a:ext cx="4615132" cy="3160552"/>
            </a:xfrm>
            <a:prstGeom prst="rect">
              <a:avLst/>
            </a:prstGeom>
            <a:solidFill>
              <a:schemeClr val="bg1"/>
            </a:solidFill>
            <a:ln w="57150" cap="rnd">
              <a:solidFill>
                <a:srgbClr val="E3E2E8"/>
              </a:solidFill>
              <a:round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7" name="Picture 16" descr="A computer screen shot of a computer&#10;&#10;Description automatically generated">
              <a:extLst>
                <a:ext uri="{FF2B5EF4-FFF2-40B4-BE49-F238E27FC236}">
                  <a16:creationId xmlns:a16="http://schemas.microsoft.com/office/drawing/2014/main" id="{D3931CC1-8D22-53A1-1CC4-64A962DE3EE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3660" y="2693918"/>
              <a:ext cx="4486707" cy="3006992"/>
            </a:xfrm>
            <a:prstGeom prst="rect">
              <a:avLst/>
            </a:prstGeom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505A375-C89C-CA05-3549-59CE88D18A59}"/>
              </a:ext>
            </a:extLst>
          </p:cNvPr>
          <p:cNvGrpSpPr/>
          <p:nvPr/>
        </p:nvGrpSpPr>
        <p:grpSpPr>
          <a:xfrm>
            <a:off x="12505684" y="271083"/>
            <a:ext cx="4166399" cy="1772013"/>
            <a:chOff x="7425684" y="271083"/>
            <a:chExt cx="4166399" cy="1772013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0C3D1A8-451E-A570-F529-608AF0754411}"/>
                </a:ext>
              </a:extLst>
            </p:cNvPr>
            <p:cNvSpPr/>
            <p:nvPr/>
          </p:nvSpPr>
          <p:spPr>
            <a:xfrm>
              <a:off x="7425684" y="271083"/>
              <a:ext cx="4166399" cy="1772013"/>
            </a:xfrm>
            <a:prstGeom prst="rect">
              <a:avLst/>
            </a:prstGeom>
            <a:solidFill>
              <a:schemeClr val="bg1"/>
            </a:solidFill>
            <a:ln w="57150" cap="rnd">
              <a:solidFill>
                <a:srgbClr val="E3E2E8"/>
              </a:solidFill>
              <a:round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0" name="Picture 19" descr="A diagram of a computer system&#10;&#10;Description automatically generated">
              <a:extLst>
                <a:ext uri="{FF2B5EF4-FFF2-40B4-BE49-F238E27FC236}">
                  <a16:creationId xmlns:a16="http://schemas.microsoft.com/office/drawing/2014/main" id="{F61BF767-5C3B-EF88-FFD3-037843CEADB9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81795" y="366803"/>
              <a:ext cx="3881635" cy="1541356"/>
            </a:xfrm>
            <a:prstGeom prst="rect">
              <a:avLst/>
            </a:prstGeom>
          </p:spPr>
        </p:pic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7827ED60-0C3D-2223-19C5-D5ED3C4A5FBB}"/>
              </a:ext>
            </a:extLst>
          </p:cNvPr>
          <p:cNvSpPr txBox="1"/>
          <p:nvPr/>
        </p:nvSpPr>
        <p:spPr>
          <a:xfrm>
            <a:off x="13485984" y="2114359"/>
            <a:ext cx="2362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High-Level Architecture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AA9FB2-25C8-6EF8-22CD-52412335C72D}"/>
              </a:ext>
            </a:extLst>
          </p:cNvPr>
          <p:cNvSpPr txBox="1"/>
          <p:nvPr/>
        </p:nvSpPr>
        <p:spPr>
          <a:xfrm>
            <a:off x="13330589" y="5813639"/>
            <a:ext cx="2789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Detailed-Level Architecture</a:t>
            </a:r>
          </a:p>
        </p:txBody>
      </p:sp>
    </p:spTree>
    <p:extLst>
      <p:ext uri="{BB962C8B-B14F-4D97-AF65-F5344CB8AC3E}">
        <p14:creationId xmlns:p14="http://schemas.microsoft.com/office/powerpoint/2010/main" val="6063859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779C8-36ED-DB18-D4AE-19A462115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Projektumsetzung</a:t>
            </a:r>
            <a:br>
              <a:rPr lang="de-DE" dirty="0"/>
            </a:br>
            <a:r>
              <a:rPr lang="de-DE" sz="2400" b="1" dirty="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Stufe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25322-A97D-B6AE-D9A6-A74A8E7D08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+mj-lt"/>
              </a:rPr>
              <a:t>Kontrollierbarkeit Klappmechanismus</a:t>
            </a:r>
          </a:p>
          <a:p>
            <a:r>
              <a:rPr lang="de-DE" dirty="0">
                <a:latin typeface="+mj-lt"/>
              </a:rPr>
              <a:t>Erkennung von &amp; </a:t>
            </a:r>
            <a:br>
              <a:rPr lang="de-DE" dirty="0">
                <a:latin typeface="+mj-lt"/>
              </a:rPr>
            </a:br>
            <a:r>
              <a:rPr lang="de-DE" dirty="0">
                <a:latin typeface="+mj-lt"/>
              </a:rPr>
              <a:t>Kommunikation mit Stufe 3</a:t>
            </a:r>
          </a:p>
          <a:p>
            <a:pPr lvl="1"/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DF151E-C41B-F507-12CD-7241281D4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A88C-41AE-4306-A0CA-6E51A88369E8}" type="datetime1">
              <a:rPr lang="de-DE" smtClean="0"/>
              <a:t>25.09.2023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A95A13-3281-D2E2-EA92-73F05510C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Picture 5" descr="A couple of logos with text&#10;&#10;Description automatically generated">
            <a:extLst>
              <a:ext uri="{FF2B5EF4-FFF2-40B4-BE49-F238E27FC236}">
                <a16:creationId xmlns:a16="http://schemas.microsoft.com/office/drawing/2014/main" id="{CEBE6264-9A12-07B5-BEE1-AFED30BE20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63" b="27885"/>
          <a:stretch/>
        </p:blipFill>
        <p:spPr>
          <a:xfrm>
            <a:off x="8319655" y="6246236"/>
            <a:ext cx="2542051" cy="58307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CD7BFFF-1259-208A-32AD-CB2538021E95}"/>
              </a:ext>
            </a:extLst>
          </p:cNvPr>
          <p:cNvCxnSpPr/>
          <p:nvPr/>
        </p:nvCxnSpPr>
        <p:spPr>
          <a:xfrm>
            <a:off x="0" y="6194190"/>
            <a:ext cx="12192000" cy="2462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195E19C1-0C0F-4CE7-C639-BAA56F414D58}"/>
              </a:ext>
            </a:extLst>
          </p:cNvPr>
          <p:cNvSpPr txBox="1">
            <a:spLocks/>
          </p:cNvSpPr>
          <p:nvPr/>
        </p:nvSpPr>
        <p:spPr>
          <a:xfrm>
            <a:off x="3768151" y="6350734"/>
            <a:ext cx="46556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Nut Utility Transportation System (N.U.T.S.) | Gorp Group</a:t>
            </a:r>
            <a:br>
              <a:rPr lang="de-DE" dirty="0"/>
            </a:br>
            <a:r>
              <a:rPr lang="de-DE" dirty="0"/>
              <a:t>SE Robotik-Projekt SS23 | Dipl.-Ing. F. Wasinski, Prof. Dr.-Ing. W. Bonath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1043680-9383-AC0D-B68D-050D0B6451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6256321"/>
            <a:ext cx="1468201" cy="553953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D7128C1A-C134-088B-4250-B18E2666DE8C}"/>
              </a:ext>
            </a:extLst>
          </p:cNvPr>
          <p:cNvGrpSpPr/>
          <p:nvPr/>
        </p:nvGrpSpPr>
        <p:grpSpPr>
          <a:xfrm>
            <a:off x="7283114" y="2613183"/>
            <a:ext cx="4615132" cy="3160552"/>
            <a:chOff x="7283114" y="2613183"/>
            <a:chExt cx="4615132" cy="316055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D687FDD-B202-36F1-32AC-F76560DC1095}"/>
                </a:ext>
              </a:extLst>
            </p:cNvPr>
            <p:cNvSpPr/>
            <p:nvPr/>
          </p:nvSpPr>
          <p:spPr>
            <a:xfrm>
              <a:off x="7283114" y="2613183"/>
              <a:ext cx="4615132" cy="3160552"/>
            </a:xfrm>
            <a:prstGeom prst="rect">
              <a:avLst/>
            </a:prstGeom>
            <a:solidFill>
              <a:schemeClr val="bg1"/>
            </a:solidFill>
            <a:ln w="57150" cap="rnd">
              <a:solidFill>
                <a:srgbClr val="E3E2E8"/>
              </a:solidFill>
              <a:round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5" name="Picture 14" descr="A computer screen shot of a computer&#10;&#10;Description automatically generated">
              <a:extLst>
                <a:ext uri="{FF2B5EF4-FFF2-40B4-BE49-F238E27FC236}">
                  <a16:creationId xmlns:a16="http://schemas.microsoft.com/office/drawing/2014/main" id="{EAA05C99-F9C4-6152-A11F-C32E705B19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343660" y="2693918"/>
              <a:ext cx="4486707" cy="3006992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90C1AE6-BFFD-FB1D-3FB1-1EDA5D112C21}"/>
              </a:ext>
            </a:extLst>
          </p:cNvPr>
          <p:cNvGrpSpPr/>
          <p:nvPr/>
        </p:nvGrpSpPr>
        <p:grpSpPr>
          <a:xfrm>
            <a:off x="7425684" y="271083"/>
            <a:ext cx="4166399" cy="1772013"/>
            <a:chOff x="7425684" y="271083"/>
            <a:chExt cx="4166399" cy="177201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891ADF5-8CC3-0CC2-B757-1DD649527FFC}"/>
                </a:ext>
              </a:extLst>
            </p:cNvPr>
            <p:cNvSpPr/>
            <p:nvPr/>
          </p:nvSpPr>
          <p:spPr>
            <a:xfrm>
              <a:off x="7425684" y="271083"/>
              <a:ext cx="4166399" cy="1772013"/>
            </a:xfrm>
            <a:prstGeom prst="rect">
              <a:avLst/>
            </a:prstGeom>
            <a:solidFill>
              <a:schemeClr val="bg1"/>
            </a:solidFill>
            <a:ln w="57150" cap="rnd">
              <a:solidFill>
                <a:srgbClr val="E3E2E8"/>
              </a:solidFill>
              <a:round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7" name="Picture 16" descr="A diagram of a computer system&#10;&#10;Description automatically generated">
              <a:extLst>
                <a:ext uri="{FF2B5EF4-FFF2-40B4-BE49-F238E27FC236}">
                  <a16:creationId xmlns:a16="http://schemas.microsoft.com/office/drawing/2014/main" id="{6732DE60-4A87-E693-A641-2A3B153F1F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81795" y="366803"/>
              <a:ext cx="3881635" cy="1541356"/>
            </a:xfrm>
            <a:prstGeom prst="rect">
              <a:avLst/>
            </a:prstGeom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643EA944-D6FC-829B-946E-A5F0F55AC6E0}"/>
              </a:ext>
            </a:extLst>
          </p:cNvPr>
          <p:cNvSpPr txBox="1"/>
          <p:nvPr/>
        </p:nvSpPr>
        <p:spPr>
          <a:xfrm>
            <a:off x="8405984" y="2114359"/>
            <a:ext cx="2362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High-Level Architecture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CF8F641-ADFC-23D9-BCD3-2CE2769DEDE7}"/>
              </a:ext>
            </a:extLst>
          </p:cNvPr>
          <p:cNvSpPr txBox="1"/>
          <p:nvPr/>
        </p:nvSpPr>
        <p:spPr>
          <a:xfrm>
            <a:off x="8250589" y="5813639"/>
            <a:ext cx="2789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Detailed-Level Architecture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518AF842-9DA5-E2E5-A5EB-634CF028F323}"/>
              </a:ext>
            </a:extLst>
          </p:cNvPr>
          <p:cNvGrpSpPr/>
          <p:nvPr/>
        </p:nvGrpSpPr>
        <p:grpSpPr>
          <a:xfrm>
            <a:off x="12543045" y="2819111"/>
            <a:ext cx="4252823" cy="2953627"/>
            <a:chOff x="7297945" y="2819111"/>
            <a:chExt cx="4252823" cy="2953627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4431060-29B4-DE5D-C17D-754DD8D28941}"/>
                </a:ext>
              </a:extLst>
            </p:cNvPr>
            <p:cNvSpPr/>
            <p:nvPr/>
          </p:nvSpPr>
          <p:spPr>
            <a:xfrm>
              <a:off x="7297945" y="2819111"/>
              <a:ext cx="4252823" cy="2953627"/>
            </a:xfrm>
            <a:prstGeom prst="rect">
              <a:avLst/>
            </a:prstGeom>
            <a:solidFill>
              <a:schemeClr val="bg1"/>
            </a:solidFill>
            <a:ln w="57150" cap="rnd">
              <a:solidFill>
                <a:srgbClr val="E3E2E8"/>
              </a:solidFill>
              <a:round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0" name="Picture 19" descr="A computer screen shot of a diagram&#10;&#10;Description automatically generated">
              <a:extLst>
                <a:ext uri="{FF2B5EF4-FFF2-40B4-BE49-F238E27FC236}">
                  <a16:creationId xmlns:a16="http://schemas.microsoft.com/office/drawing/2014/main" id="{4C85D07F-F4F3-7AB1-B2F0-9968AF0F856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29057" y="2889102"/>
              <a:ext cx="3996265" cy="2813646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5A80526F-8FAD-A7B0-F9D8-FA44EE60909F}"/>
              </a:ext>
            </a:extLst>
          </p:cNvPr>
          <p:cNvGrpSpPr/>
          <p:nvPr/>
        </p:nvGrpSpPr>
        <p:grpSpPr>
          <a:xfrm>
            <a:off x="13280760" y="168137"/>
            <a:ext cx="2855155" cy="2087592"/>
            <a:chOff x="8035660" y="168137"/>
            <a:chExt cx="2855155" cy="2087592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EE2988A-1F5C-47B8-2FBB-37AF377A4C01}"/>
                </a:ext>
              </a:extLst>
            </p:cNvPr>
            <p:cNvSpPr/>
            <p:nvPr/>
          </p:nvSpPr>
          <p:spPr>
            <a:xfrm>
              <a:off x="8035660" y="168137"/>
              <a:ext cx="2855155" cy="2087592"/>
            </a:xfrm>
            <a:prstGeom prst="rect">
              <a:avLst/>
            </a:prstGeom>
            <a:solidFill>
              <a:schemeClr val="bg1"/>
            </a:solidFill>
            <a:ln w="57150" cap="rnd">
              <a:solidFill>
                <a:srgbClr val="E3E2E8"/>
              </a:solidFill>
              <a:round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23" name="Picture 22" descr="A diagram of a computer&#10;&#10;Description automatically generated">
              <a:extLst>
                <a:ext uri="{FF2B5EF4-FFF2-40B4-BE49-F238E27FC236}">
                  <a16:creationId xmlns:a16="http://schemas.microsoft.com/office/drawing/2014/main" id="{8B9FD5CA-B998-9AEF-B897-5C1731C6877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66431" y="264054"/>
              <a:ext cx="2593610" cy="1892635"/>
            </a:xfrm>
            <a:prstGeom prst="rect">
              <a:avLst/>
            </a:prstGeom>
          </p:spPr>
        </p:pic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1EBA026E-5D42-2091-314C-936552A2D63B}"/>
              </a:ext>
            </a:extLst>
          </p:cNvPr>
          <p:cNvSpPr txBox="1"/>
          <p:nvPr/>
        </p:nvSpPr>
        <p:spPr>
          <a:xfrm>
            <a:off x="13346690" y="5785017"/>
            <a:ext cx="2789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Detailed-Level Architecture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4ADC331-CD7F-EC2F-CA3F-EE6271736D7F}"/>
              </a:ext>
            </a:extLst>
          </p:cNvPr>
          <p:cNvSpPr txBox="1"/>
          <p:nvPr/>
        </p:nvSpPr>
        <p:spPr>
          <a:xfrm>
            <a:off x="13527307" y="2284868"/>
            <a:ext cx="2362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High-Level Architecture</a:t>
            </a:r>
          </a:p>
        </p:txBody>
      </p:sp>
    </p:spTree>
    <p:extLst>
      <p:ext uri="{BB962C8B-B14F-4D97-AF65-F5344CB8AC3E}">
        <p14:creationId xmlns:p14="http://schemas.microsoft.com/office/powerpoint/2010/main" val="3097879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779C8-36ED-DB18-D4AE-19A462115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Projektumsetzung</a:t>
            </a:r>
            <a:br>
              <a:rPr lang="de-DE" dirty="0"/>
            </a:br>
            <a:r>
              <a:rPr lang="de-DE" sz="2400" b="1" dirty="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Stufe 3</a:t>
            </a:r>
            <a:endParaRPr lang="de-DE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25322-A97D-B6AE-D9A6-A74A8E7D08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latin typeface="+mj-lt"/>
              </a:rPr>
              <a:t>Kontrollierbarkeit Fahren</a:t>
            </a:r>
          </a:p>
          <a:p>
            <a:r>
              <a:rPr lang="de-DE" dirty="0">
                <a:latin typeface="+mj-lt"/>
              </a:rPr>
              <a:t>Autonomes Follow-the-Line</a:t>
            </a:r>
          </a:p>
          <a:p>
            <a:r>
              <a:rPr lang="de-DE" dirty="0">
                <a:latin typeface="+mj-lt"/>
              </a:rPr>
              <a:t>Selbstschutz</a:t>
            </a:r>
          </a:p>
          <a:p>
            <a:r>
              <a:rPr lang="de-DE" dirty="0">
                <a:latin typeface="+mj-lt"/>
              </a:rPr>
              <a:t>Entertainment</a:t>
            </a:r>
          </a:p>
          <a:p>
            <a:r>
              <a:rPr lang="de-DE" dirty="0">
                <a:latin typeface="+mj-lt"/>
              </a:rPr>
              <a:t>Kommunikation mit Stufe 2</a:t>
            </a:r>
          </a:p>
          <a:p>
            <a:pPr lvl="1"/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DF151E-C41B-F507-12CD-7241281D4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A88C-41AE-4306-A0CA-6E51A88369E8}" type="datetime1">
              <a:rPr lang="de-DE" smtClean="0"/>
              <a:t>25.09.2023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A95A13-3281-D2E2-EA92-73F05510C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6" name="Picture 5" descr="A couple of logos with text&#10;&#10;Description automatically generated">
            <a:extLst>
              <a:ext uri="{FF2B5EF4-FFF2-40B4-BE49-F238E27FC236}">
                <a16:creationId xmlns:a16="http://schemas.microsoft.com/office/drawing/2014/main" id="{CEBE6264-9A12-07B5-BEE1-AFED30BE20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63" b="27885"/>
          <a:stretch/>
        </p:blipFill>
        <p:spPr>
          <a:xfrm>
            <a:off x="8319655" y="6246236"/>
            <a:ext cx="2542051" cy="58307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CD7BFFF-1259-208A-32AD-CB2538021E95}"/>
              </a:ext>
            </a:extLst>
          </p:cNvPr>
          <p:cNvCxnSpPr/>
          <p:nvPr/>
        </p:nvCxnSpPr>
        <p:spPr>
          <a:xfrm>
            <a:off x="0" y="6194190"/>
            <a:ext cx="12192000" cy="2462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195E19C1-0C0F-4CE7-C639-BAA56F414D58}"/>
              </a:ext>
            </a:extLst>
          </p:cNvPr>
          <p:cNvSpPr txBox="1">
            <a:spLocks/>
          </p:cNvSpPr>
          <p:nvPr/>
        </p:nvSpPr>
        <p:spPr>
          <a:xfrm>
            <a:off x="3768151" y="6350734"/>
            <a:ext cx="46556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Nut Utility Transportation System (N.U.T.S.) | Gorp Group</a:t>
            </a:r>
            <a:br>
              <a:rPr lang="de-DE" dirty="0"/>
            </a:br>
            <a:r>
              <a:rPr lang="de-DE" dirty="0"/>
              <a:t>SE Robotik-Projekt SS23 | Dipl.-Ing. F. Wasinski, Prof. Dr.-Ing. W. Bonath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1043680-9383-AC0D-B68D-050D0B6451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6256321"/>
            <a:ext cx="1468201" cy="553953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F81CED87-22CB-9A2B-2D89-BC486D7769D6}"/>
              </a:ext>
            </a:extLst>
          </p:cNvPr>
          <p:cNvGrpSpPr/>
          <p:nvPr/>
        </p:nvGrpSpPr>
        <p:grpSpPr>
          <a:xfrm>
            <a:off x="7297945" y="2819111"/>
            <a:ext cx="4252823" cy="2953627"/>
            <a:chOff x="7297945" y="2819111"/>
            <a:chExt cx="4252823" cy="2953627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C996826-C301-2C50-3509-CDE8C8F0CF85}"/>
                </a:ext>
              </a:extLst>
            </p:cNvPr>
            <p:cNvSpPr/>
            <p:nvPr/>
          </p:nvSpPr>
          <p:spPr>
            <a:xfrm>
              <a:off x="7297945" y="2819111"/>
              <a:ext cx="4252823" cy="2953627"/>
            </a:xfrm>
            <a:prstGeom prst="rect">
              <a:avLst/>
            </a:prstGeom>
            <a:solidFill>
              <a:schemeClr val="bg1"/>
            </a:solidFill>
            <a:ln w="57150" cap="rnd">
              <a:solidFill>
                <a:srgbClr val="E3E2E8"/>
              </a:solidFill>
              <a:round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1" name="Picture 10" descr="A computer screen shot of a diagram&#10;&#10;Description automatically generated">
              <a:extLst>
                <a:ext uri="{FF2B5EF4-FFF2-40B4-BE49-F238E27FC236}">
                  <a16:creationId xmlns:a16="http://schemas.microsoft.com/office/drawing/2014/main" id="{1176733F-DF0E-345E-8449-281A9745F78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29057" y="2889102"/>
              <a:ext cx="3996265" cy="2813646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EEE3D05-CBDE-135C-0CED-F94550CE6611}"/>
              </a:ext>
            </a:extLst>
          </p:cNvPr>
          <p:cNvGrpSpPr/>
          <p:nvPr/>
        </p:nvGrpSpPr>
        <p:grpSpPr>
          <a:xfrm>
            <a:off x="8035660" y="168137"/>
            <a:ext cx="2855155" cy="2087592"/>
            <a:chOff x="8035660" y="168137"/>
            <a:chExt cx="2855155" cy="2087592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720DCEF1-11A7-FAFF-B607-41D6FF23AEDD}"/>
                </a:ext>
              </a:extLst>
            </p:cNvPr>
            <p:cNvSpPr/>
            <p:nvPr/>
          </p:nvSpPr>
          <p:spPr>
            <a:xfrm>
              <a:off x="8035660" y="168137"/>
              <a:ext cx="2855155" cy="2087592"/>
            </a:xfrm>
            <a:prstGeom prst="rect">
              <a:avLst/>
            </a:prstGeom>
            <a:solidFill>
              <a:schemeClr val="bg1"/>
            </a:solidFill>
            <a:ln w="57150" cap="rnd">
              <a:solidFill>
                <a:srgbClr val="E3E2E8"/>
              </a:solidFill>
              <a:round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3" name="Picture 12" descr="A diagram of a computer&#10;&#10;Description automatically generated">
              <a:extLst>
                <a:ext uri="{FF2B5EF4-FFF2-40B4-BE49-F238E27FC236}">
                  <a16:creationId xmlns:a16="http://schemas.microsoft.com/office/drawing/2014/main" id="{FE913BA7-7E18-0E17-AEEA-4166CB60CE2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66431" y="264054"/>
              <a:ext cx="2593610" cy="1892635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FFCB390-ED38-2F1C-8A23-90D3F95E05A9}"/>
              </a:ext>
            </a:extLst>
          </p:cNvPr>
          <p:cNvSpPr txBox="1"/>
          <p:nvPr/>
        </p:nvSpPr>
        <p:spPr>
          <a:xfrm>
            <a:off x="8101590" y="5785017"/>
            <a:ext cx="27892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Detailed-Level Architecture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9F71375-863F-2946-5385-F3BA0256A917}"/>
              </a:ext>
            </a:extLst>
          </p:cNvPr>
          <p:cNvSpPr txBox="1"/>
          <p:nvPr/>
        </p:nvSpPr>
        <p:spPr>
          <a:xfrm>
            <a:off x="8282207" y="2284868"/>
            <a:ext cx="2362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High-Level Architecture</a:t>
            </a:r>
          </a:p>
        </p:txBody>
      </p:sp>
    </p:spTree>
    <p:extLst>
      <p:ext uri="{BB962C8B-B14F-4D97-AF65-F5344CB8AC3E}">
        <p14:creationId xmlns:p14="http://schemas.microsoft.com/office/powerpoint/2010/main" val="15060974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779C8-36ED-DB18-D4AE-19A462115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Projektumsetzung</a:t>
            </a:r>
            <a:br>
              <a:rPr lang="de-DE" dirty="0"/>
            </a:br>
            <a:r>
              <a:rPr lang="de-DE" sz="2400" b="1" dirty="0">
                <a:solidFill>
                  <a:schemeClr val="bg1">
                    <a:lumMod val="50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Tahoma" panose="020B0604030504040204" pitchFamily="34" charset="0"/>
              </a:rPr>
              <a:t>Software</a:t>
            </a:r>
            <a:endParaRPr lang="de-DE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525322-A97D-B6AE-D9A6-A74A8E7D08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  <a:p>
            <a:pPr lvl="1"/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DF151E-C41B-F507-12CD-7241281D4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FCA88C-41AE-4306-A0CA-6E51A88369E8}" type="datetime1">
              <a:rPr lang="de-DE" smtClean="0"/>
              <a:t>25.09.2023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A95A13-3281-D2E2-EA92-73F05510C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09695-DEC3-40DA-9DF5-330280C9D0E8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6" name="Picture 5" descr="A couple of logos with text&#10;&#10;Description automatically generated">
            <a:extLst>
              <a:ext uri="{FF2B5EF4-FFF2-40B4-BE49-F238E27FC236}">
                <a16:creationId xmlns:a16="http://schemas.microsoft.com/office/drawing/2014/main" id="{CEBE6264-9A12-07B5-BEE1-AFED30BE20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63" b="27885"/>
          <a:stretch/>
        </p:blipFill>
        <p:spPr>
          <a:xfrm>
            <a:off x="8319655" y="6246236"/>
            <a:ext cx="2542051" cy="58307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CD7BFFF-1259-208A-32AD-CB2538021E95}"/>
              </a:ext>
            </a:extLst>
          </p:cNvPr>
          <p:cNvCxnSpPr/>
          <p:nvPr/>
        </p:nvCxnSpPr>
        <p:spPr>
          <a:xfrm>
            <a:off x="0" y="6194190"/>
            <a:ext cx="12192000" cy="24626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ooter Placeholder 2">
            <a:extLst>
              <a:ext uri="{FF2B5EF4-FFF2-40B4-BE49-F238E27FC236}">
                <a16:creationId xmlns:a16="http://schemas.microsoft.com/office/drawing/2014/main" id="{195E19C1-0C0F-4CE7-C639-BAA56F414D58}"/>
              </a:ext>
            </a:extLst>
          </p:cNvPr>
          <p:cNvSpPr txBox="1">
            <a:spLocks/>
          </p:cNvSpPr>
          <p:nvPr/>
        </p:nvSpPr>
        <p:spPr>
          <a:xfrm>
            <a:off x="3768151" y="6350734"/>
            <a:ext cx="46556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Nut Utility Transportation System (N.U.T.S.) | Gorp Group</a:t>
            </a:r>
            <a:br>
              <a:rPr lang="de-DE" dirty="0"/>
            </a:br>
            <a:r>
              <a:rPr lang="de-DE" dirty="0"/>
              <a:t>SE Robotik-Projekt SS23 | Dipl.-Ing. F. Wasinski, Prof. Dr.-Ing. W. Bonath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1043680-9383-AC0D-B68D-050D0B6451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6256321"/>
            <a:ext cx="1468201" cy="553953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9F71375-863F-2946-5385-F3BA0256A917}"/>
              </a:ext>
            </a:extLst>
          </p:cNvPr>
          <p:cNvSpPr txBox="1"/>
          <p:nvPr/>
        </p:nvSpPr>
        <p:spPr>
          <a:xfrm>
            <a:off x="4587029" y="5294016"/>
            <a:ext cx="2362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High-Level Architecture</a:t>
            </a:r>
          </a:p>
        </p:txBody>
      </p:sp>
      <p:pic>
        <p:nvPicPr>
          <p:cNvPr id="12" name="Picture 11" descr="A diagram of a vehicle and vehicle transceiver&#10;&#10;Description automatically generated">
            <a:extLst>
              <a:ext uri="{FF2B5EF4-FFF2-40B4-BE49-F238E27FC236}">
                <a16:creationId xmlns:a16="http://schemas.microsoft.com/office/drawing/2014/main" id="{ACBDE83E-80B4-B7EF-C1D6-EF62A977B8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6204" y="2048037"/>
            <a:ext cx="7103708" cy="3141481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63B70EF-F62E-127F-75A3-7C37376B52C5}"/>
              </a:ext>
            </a:extLst>
          </p:cNvPr>
          <p:cNvGrpSpPr/>
          <p:nvPr/>
        </p:nvGrpSpPr>
        <p:grpSpPr>
          <a:xfrm>
            <a:off x="12471160" y="2636399"/>
            <a:ext cx="6038491" cy="2755586"/>
            <a:chOff x="5702060" y="2636399"/>
            <a:chExt cx="6038491" cy="275558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0F2BC5BB-2A35-EF5B-A6AB-80C49BDAF2BC}"/>
                </a:ext>
              </a:extLst>
            </p:cNvPr>
            <p:cNvSpPr/>
            <p:nvPr/>
          </p:nvSpPr>
          <p:spPr>
            <a:xfrm>
              <a:off x="5702060" y="2636399"/>
              <a:ext cx="6038491" cy="2755586"/>
            </a:xfrm>
            <a:prstGeom prst="rect">
              <a:avLst/>
            </a:prstGeom>
            <a:solidFill>
              <a:schemeClr val="bg1"/>
            </a:solidFill>
            <a:ln w="57150" cap="rnd">
              <a:solidFill>
                <a:srgbClr val="E3E2E8"/>
              </a:solidFill>
              <a:round/>
            </a:ln>
            <a:effectLst>
              <a:outerShdw blurRad="635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13" name="Picture 12" descr="A white paper with black text&#10;&#10;Description automatically generated">
              <a:extLst>
                <a:ext uri="{FF2B5EF4-FFF2-40B4-BE49-F238E27FC236}">
                  <a16:creationId xmlns:a16="http://schemas.microsoft.com/office/drawing/2014/main" id="{E2BDBBDD-CDDC-383B-9F30-238CA5B3F76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26764" y="3398109"/>
              <a:ext cx="1762125" cy="133540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  <p:pic>
          <p:nvPicPr>
            <p:cNvPr id="14" name="Picture 13" descr="A screenshot of a computer&#10;&#10;Description automatically generated">
              <a:extLst>
                <a:ext uri="{FF2B5EF4-FFF2-40B4-BE49-F238E27FC236}">
                  <a16:creationId xmlns:a16="http://schemas.microsoft.com/office/drawing/2014/main" id="{EEA66382-A2CD-54C1-87EF-F0BD9ECD2AC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73732" y="2783122"/>
              <a:ext cx="1730244" cy="2462140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  <p:pic>
          <p:nvPicPr>
            <p:cNvPr id="15" name="Picture 14" descr="A white paper with black text&#10;&#10;Description automatically generated">
              <a:extLst>
                <a:ext uri="{FF2B5EF4-FFF2-40B4-BE49-F238E27FC236}">
                  <a16:creationId xmlns:a16="http://schemas.microsoft.com/office/drawing/2014/main" id="{E8764C3E-BCD9-66A5-F4B6-C2DC5405741E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11677" y="2913269"/>
              <a:ext cx="1976755" cy="2295525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4051259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934</Words>
  <Application>Microsoft Office PowerPoint</Application>
  <PresentationFormat>Widescreen</PresentationFormat>
  <Paragraphs>157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Tahoma</vt:lpstr>
      <vt:lpstr>Verdana</vt:lpstr>
      <vt:lpstr>Office Theme</vt:lpstr>
      <vt:lpstr>PowerPoint Presentation</vt:lpstr>
      <vt:lpstr>PowerPoint Presentation</vt:lpstr>
      <vt:lpstr>PowerPoint Presentation</vt:lpstr>
      <vt:lpstr>Autonomous N.U.T.S.  Nut Utility Transport System</vt:lpstr>
      <vt:lpstr>Projektziel</vt:lpstr>
      <vt:lpstr>Projektziel Rahmenthema</vt:lpstr>
      <vt:lpstr>Projektumsetzung Stufe 2</vt:lpstr>
      <vt:lpstr>Projektumsetzung Stufe 3</vt:lpstr>
      <vt:lpstr>Projektumsetzung Software</vt:lpstr>
      <vt:lpstr>Erreichter Projektstand System</vt:lpstr>
      <vt:lpstr>Erreichter Projektstand Mechanik</vt:lpstr>
      <vt:lpstr>Erreichter Projektstand Mechanik</vt:lpstr>
      <vt:lpstr>Erreichter Projektstand Elektrik</vt:lpstr>
      <vt:lpstr>Erreichter Projektstand Elektrik</vt:lpstr>
      <vt:lpstr>Erreichter Projektstand Software</vt:lpstr>
      <vt:lpstr>PowerPoint Presentation</vt:lpstr>
      <vt:lpstr>Referenzen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Marvin Müller</dc:creator>
  <cp:lastModifiedBy>Marvin Müller</cp:lastModifiedBy>
  <cp:revision>9</cp:revision>
  <dcterms:created xsi:type="dcterms:W3CDTF">2023-09-22T11:23:54Z</dcterms:created>
  <dcterms:modified xsi:type="dcterms:W3CDTF">2023-09-25T05:18:28Z</dcterms:modified>
</cp:coreProperties>
</file>

<file path=docProps/thumbnail.jpeg>
</file>